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87" r:id="rId5"/>
    <p:sldId id="259" r:id="rId6"/>
    <p:sldId id="288" r:id="rId7"/>
    <p:sldId id="291" r:id="rId8"/>
    <p:sldId id="290" r:id="rId9"/>
    <p:sldId id="286" r:id="rId10"/>
    <p:sldId id="316" r:id="rId11"/>
    <p:sldId id="295" r:id="rId12"/>
    <p:sldId id="294" r:id="rId13"/>
    <p:sldId id="297" r:id="rId14"/>
    <p:sldId id="299" r:id="rId15"/>
    <p:sldId id="300" r:id="rId16"/>
    <p:sldId id="301" r:id="rId17"/>
    <p:sldId id="302" r:id="rId18"/>
    <p:sldId id="296" r:id="rId19"/>
    <p:sldId id="303" r:id="rId20"/>
    <p:sldId id="304" r:id="rId21"/>
    <p:sldId id="305" r:id="rId22"/>
    <p:sldId id="313" r:id="rId23"/>
    <p:sldId id="308" r:id="rId24"/>
    <p:sldId id="312" r:id="rId25"/>
    <p:sldId id="307" r:id="rId26"/>
    <p:sldId id="306" r:id="rId27"/>
    <p:sldId id="314" r:id="rId28"/>
    <p:sldId id="315" r:id="rId29"/>
    <p:sldId id="311" r:id="rId30"/>
    <p:sldId id="309" r:id="rId31"/>
    <p:sldId id="310" r:id="rId32"/>
    <p:sldId id="264" r:id="rId33"/>
  </p:sldIdLst>
  <p:sldSz cx="12192000" cy="6858000"/>
  <p:notesSz cx="7104063" cy="1023461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7D"/>
    <a:srgbClr val="0937C9"/>
    <a:srgbClr val="FF6600"/>
    <a:srgbClr val="3F3F3F"/>
    <a:srgbClr val="014067"/>
    <a:srgbClr val="013657"/>
    <a:srgbClr val="01456F"/>
    <a:srgbClr val="014B7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B78BE-B5BC-41CA-9A3C-479A32F1A5F4}" v="287" dt="2024-10-17T14:02:58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pos="3840"/>
        <p:guide pos="5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r">
              <a:defRPr sz="1300"/>
            </a:lvl1pPr>
          </a:lstStyle>
          <a:p>
            <a:pPr rtl="0"/>
            <a:fld id="{62D7D4DF-1909-4D74-8CE1-BED38F8CF1E1}" type="datetime1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r">
              <a:defRPr sz="1300"/>
            </a:lvl1pPr>
          </a:lstStyle>
          <a:p>
            <a:pPr rtl="0"/>
            <a:fld id="{9F1072A3-100F-40A9-915F-8D2D9E6962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r">
              <a:defRPr sz="1300"/>
            </a:lvl1pPr>
          </a:lstStyle>
          <a:p>
            <a:fld id="{01734CD8-97A1-4857-BAC3-5A00F007BC93}" type="datetime1">
              <a:rPr lang="fr-FR" smtClean="0"/>
              <a:pPr/>
              <a:t>17/10/2024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9" tIns="47864" rIns="95729" bIns="47864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8" y="4925407"/>
            <a:ext cx="5683250" cy="4029879"/>
          </a:xfrm>
          <a:prstGeom prst="rect">
            <a:avLst/>
          </a:prstGeom>
        </p:spPr>
        <p:txBody>
          <a:bodyPr vert="horz" lIns="95729" tIns="47864" rIns="95729" bIns="47864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r">
              <a:defRPr sz="1300"/>
            </a:lvl1pPr>
          </a:lstStyle>
          <a:p>
            <a:pPr rtl="0"/>
            <a:fld id="{79230CFA-805A-4FD3-B3A0-DAAA5993DA1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45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47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8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27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47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7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5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 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 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Zone de texte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élogramme 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Zone de texte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Bande diagonal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1" name="Parallélogramme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 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Triangle rectangle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LE STYLE DE SOUS-TITRE</a:t>
            </a:r>
          </a:p>
        </p:txBody>
      </p:sp>
      <p:sp>
        <p:nvSpPr>
          <p:cNvPr id="2" name="Titre 1" title="Titr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masque 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le rectangle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LE STYLE DE SOUS-TITRE</a:t>
            </a:r>
          </a:p>
        </p:txBody>
      </p:sp>
      <p:sp>
        <p:nvSpPr>
          <p:cNvPr id="19" name="Titre 1" title="Titr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masque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18" name="Espace réservé du contenu 3" title="Puce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fr-FR" noProof="0"/>
              <a:t>Modifier les styles du texte du masque</a:t>
            </a:r>
          </a:p>
          <a:p>
            <a:pPr lvl="1" rtl="0">
              <a:buClr>
                <a:schemeClr val="accent2"/>
              </a:buClr>
            </a:pPr>
            <a:r>
              <a:rPr lang="fr-FR" noProof="0"/>
              <a:t>Deuxième niveau</a:t>
            </a:r>
          </a:p>
          <a:p>
            <a:pPr lvl="2" rtl="0">
              <a:buClr>
                <a:schemeClr val="accent2"/>
              </a:buClr>
            </a:pPr>
            <a:r>
              <a:rPr lang="fr-FR" noProof="0"/>
              <a:t>Troisième niveau</a:t>
            </a:r>
          </a:p>
          <a:p>
            <a:pPr lvl="3" rtl="0">
              <a:buClr>
                <a:schemeClr val="accent2"/>
              </a:buClr>
            </a:pPr>
            <a:r>
              <a:rPr lang="fr-FR" noProof="0"/>
              <a:t>Quatrième niveau</a:t>
            </a:r>
          </a:p>
          <a:p>
            <a:pPr lvl="4" rtl="0">
              <a:buClr>
                <a:schemeClr val="accent2"/>
              </a:buClr>
            </a:pPr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20" name="Espace réservé du contenu 5" title="Puce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fr-FR" noProof="0"/>
              <a:t>Modifier les styles du texte du masque</a:t>
            </a:r>
          </a:p>
          <a:p>
            <a:pPr lvl="1" rtl="0">
              <a:buClr>
                <a:schemeClr val="accent2"/>
              </a:buClr>
            </a:pPr>
            <a:r>
              <a:rPr lang="fr-FR" noProof="0"/>
              <a:t>Deuxième niveau</a:t>
            </a:r>
          </a:p>
          <a:p>
            <a:pPr lvl="2" rtl="0">
              <a:buClr>
                <a:schemeClr val="accent2"/>
              </a:buClr>
            </a:pPr>
            <a:r>
              <a:rPr lang="fr-FR" noProof="0"/>
              <a:t>Troisième niveau</a:t>
            </a:r>
          </a:p>
          <a:p>
            <a:pPr lvl="3" rtl="0">
              <a:buClr>
                <a:schemeClr val="accent2"/>
              </a:buClr>
            </a:pPr>
            <a:r>
              <a:rPr lang="fr-FR" noProof="0"/>
              <a:t>Quatrième niveau</a:t>
            </a:r>
          </a:p>
          <a:p>
            <a:pPr lvl="4" rtl="0">
              <a:buClr>
                <a:schemeClr val="accent2"/>
              </a:buClr>
            </a:pPr>
            <a:r>
              <a:rPr lang="fr-FR" noProof="0"/>
              <a:t>Cinquième niveau</a:t>
            </a:r>
          </a:p>
        </p:txBody>
      </p:sp>
      <p:sp>
        <p:nvSpPr>
          <p:cNvPr id="24" name="Espace réservé du texte 4" title="Sous-titr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LE STYLE DE SOUS-TITRE</a:t>
            </a:r>
          </a:p>
        </p:txBody>
      </p: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Bande diagonal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élogramme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3" name="Parallélogramme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/>
          </a:p>
        </p:txBody>
      </p:sp>
      <p:sp>
        <p:nvSpPr>
          <p:cNvPr id="34" name="Espace réservé du texte 4" title="Sous-titr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Ajoutez votre texte ici.</a:t>
            </a:r>
          </a:p>
        </p:txBody>
      </p:sp>
      <p:sp>
        <p:nvSpPr>
          <p:cNvPr id="20" name="Espace réservé au graphique 2" title="Graphique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fr-FR" noProof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élogramme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37" name="Espace réservé du texte 4" title="Sous-titr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 </a:t>
            </a:r>
          </a:p>
        </p:txBody>
      </p:sp>
      <p:sp>
        <p:nvSpPr>
          <p:cNvPr id="15" name="Espace réservé au tableau 11" title="Tableau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Triangle rectangle 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’image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 et placez l’image ici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 title="Titr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Ajoutez la légende ici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/>
              <a:t>Nom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/>
              <a:t>E-mail 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/>
              <a:t>Site web de l’entreprise</a:t>
            </a:r>
          </a:p>
        </p:txBody>
      </p:sp>
      <p:sp>
        <p:nvSpPr>
          <p:cNvPr id="14" name="Form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/>
          </a:p>
        </p:txBody>
      </p:sp>
      <p:sp>
        <p:nvSpPr>
          <p:cNvPr id="15" name="Form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/>
          </a:p>
        </p:txBody>
      </p:sp>
      <p:sp>
        <p:nvSpPr>
          <p:cNvPr id="19" name="Form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/>
          </a:p>
        </p:txBody>
      </p:sp>
      <p:sp>
        <p:nvSpPr>
          <p:cNvPr id="20" name="Form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/>
          </a:p>
        </p:txBody>
      </p:sp>
      <p:sp>
        <p:nvSpPr>
          <p:cNvPr id="21" name="Triangle droit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ffrugby.zendesk.com/hc/fr/articles/360014789960-Affiliation-des-personnes-sous-contrat-professionnel" TargetMode="External"/><Relationship Id="rId13" Type="http://schemas.openxmlformats.org/officeDocument/2006/relationships/hyperlink" Target="https://ffrugby.zendesk.com/hc/fr/articles/360014277500-Cr%C3%A9er-un-%C3%A9v%C3%A9nement-en-lien-avec-une-s%C3%A9lection" TargetMode="External"/><Relationship Id="rId18" Type="http://schemas.openxmlformats.org/officeDocument/2006/relationships/hyperlink" Target="https://ffrugby.zendesk.com/hc/fr/articles/360013527779-Modifier-les-membres-d-une-commission" TargetMode="External"/><Relationship Id="rId3" Type="http://schemas.microsoft.com/office/2007/relationships/hdphoto" Target="../media/hdphoto3.wdp"/><Relationship Id="rId21" Type="http://schemas.openxmlformats.org/officeDocument/2006/relationships/image" Target="../media/image37.png"/><Relationship Id="rId7" Type="http://schemas.openxmlformats.org/officeDocument/2006/relationships/hyperlink" Target="https://ffrugby.zendesk.com/hc/fr/articles/360013621179-Gestion-des-mutations" TargetMode="External"/><Relationship Id="rId12" Type="http://schemas.openxmlformats.org/officeDocument/2006/relationships/hyperlink" Target="https://ffrugby.zendesk.com/hc/fr/articles/360013441820-Consulter-le-solde-de-son-compte-personnel" TargetMode="External"/><Relationship Id="rId17" Type="http://schemas.openxmlformats.org/officeDocument/2006/relationships/hyperlink" Target="https://ffrugby.zendesk.com/hc/fr/articles/360013527959-Cr%C3%A9er-une-s%C3%A9lection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ffrugby.zendesk.com/hc/fr/articles/360013511139-G%C3%A9ocoder-une-adresse" TargetMode="External"/><Relationship Id="rId20" Type="http://schemas.openxmlformats.org/officeDocument/2006/relationships/hyperlink" Target="https://ffrugby.zendesk.com/hc/fr/articles/360013509959-Visualiser-les-officiels-d-une-rencont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frugby.zendesk.com/hc/fr/articles/360014727400-Renouveller-une-demande-d-affiliation" TargetMode="External"/><Relationship Id="rId11" Type="http://schemas.openxmlformats.org/officeDocument/2006/relationships/hyperlink" Target="https://ffrugby.zendesk.com/hc/fr/articles/360013549140-Gestion-des-Pass-Rugby" TargetMode="External"/><Relationship Id="rId5" Type="http://schemas.openxmlformats.org/officeDocument/2006/relationships/hyperlink" Target="https://ffrugby.zendesk.com/hc/fr/articles/360013510379-Lancer-une-demande-d-affiliation" TargetMode="External"/><Relationship Id="rId15" Type="http://schemas.openxmlformats.org/officeDocument/2006/relationships/hyperlink" Target="https://ffrugby.zendesk.com/hc/fr/articles/360013651359-G%C3%A9rer-les-droits-de-sa-structure" TargetMode="External"/><Relationship Id="rId23" Type="http://schemas.openxmlformats.org/officeDocument/2006/relationships/image" Target="../media/image39.png"/><Relationship Id="rId10" Type="http://schemas.openxmlformats.org/officeDocument/2006/relationships/hyperlink" Target="https://ffrugby.zendesk.com/hc/fr/articles/360013510579-D%C3%A9l%C3%A9guer-des-qualit%C3%A9s-%C3%A0-une-autre-structure" TargetMode="External"/><Relationship Id="rId19" Type="http://schemas.openxmlformats.org/officeDocument/2006/relationships/hyperlink" Target="https://ffrugby.zendesk.com/hc/fr/articles/360013441860-Consulter-le-solde-du-compte-de-sa-structure" TargetMode="External"/><Relationship Id="rId4" Type="http://schemas.openxmlformats.org/officeDocument/2006/relationships/hyperlink" Target="https://ffrugby.zendesk.com/hc/fr/articles/360013902819-Acc%C3%A8s-%C3%A0-Oval-e" TargetMode="External"/><Relationship Id="rId9" Type="http://schemas.openxmlformats.org/officeDocument/2006/relationships/hyperlink" Target="https://ffrugby.zendesk.com/hc/fr/articles/360013441400-Autorisation-de-jouer-dans-un-second-club" TargetMode="External"/><Relationship Id="rId14" Type="http://schemas.openxmlformats.org/officeDocument/2006/relationships/hyperlink" Target="https://ffrugby.zendesk.com/hc/fr/articles/360014290739-Assembl%C3%A9es-G%C3%A9n%C3%A9rales-d%C3%A9signation-de-pouvoirs-d%C3%A9mat%C3%A9rialis%C3%A9s" TargetMode="External"/><Relationship Id="rId2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guecentrevaldeloire.ffr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dajc@ffr.fr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313234"/>
            <a:ext cx="5369436" cy="230910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4800">
                <a:solidFill>
                  <a:schemeClr val="tx1">
                    <a:lumMod val="90000"/>
                    <a:lumOff val="10000"/>
                  </a:schemeClr>
                </a:solidFill>
              </a:rPr>
              <a:t>FORMATION OVAL@ et navigation compétitions FFR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r-FR">
              <a:solidFill>
                <a:schemeClr val="bg2"/>
              </a:solidFill>
            </a:endParaRPr>
          </a:p>
          <a:p>
            <a:pPr algn="ctr" rtl="0"/>
            <a:r>
              <a:rPr lang="fr-FR" sz="2800">
                <a:solidFill>
                  <a:schemeClr val="bg2"/>
                </a:solidFill>
              </a:rPr>
              <a:t>31 août 2024</a:t>
            </a:r>
          </a:p>
          <a:p>
            <a:pPr algn="ctr" rtl="0"/>
            <a:r>
              <a:rPr lang="fr-FR" sz="2800">
                <a:solidFill>
                  <a:schemeClr val="bg2"/>
                </a:solidFill>
              </a:rPr>
              <a:t>Séminaire Romorantin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21279"/>
          <a:stretch>
            <a:fillRect/>
          </a:stretch>
        </p:blipFill>
        <p:spPr/>
      </p:pic>
      <p:sp>
        <p:nvSpPr>
          <p:cNvPr id="18" name="Hexagone 17" descr="Hexagone de couleur foncée unie au milieu d’une accentuation d’image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713038" y="2338114"/>
            <a:ext cx="2412998" cy="208017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3"/>
          <a:stretch/>
        </p:blipFill>
        <p:spPr>
          <a:xfrm>
            <a:off x="3283042" y="2708719"/>
            <a:ext cx="1272990" cy="13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Validation Jouer deux clubs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CCCF26-45AA-447A-8459-CF18FA76B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2" y="1936450"/>
            <a:ext cx="11616496" cy="4011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89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Demande Jouer deux clubs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913B65-ACD8-4390-8681-5B99536D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89" y="2009659"/>
            <a:ext cx="11122917" cy="39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0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469763" y="765656"/>
            <a:ext cx="9702937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Validation Délégation de qualité</a:t>
            </a:r>
          </a:p>
          <a:p>
            <a:r>
              <a:rPr lang="fr-FR" sz="3200">
                <a:solidFill>
                  <a:schemeClr val="bg2"/>
                </a:solidFill>
              </a:rPr>
              <a:t>afin d’être dirigeant, entraineur, soigneur dans deux clubs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0E26DC-DF4E-4A31-8B90-EA66602A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3" y="2185779"/>
            <a:ext cx="11069014" cy="44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1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874136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Demande Délégation de qualité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A1E37C-179D-458E-ACCE-08B0A471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53" y="1963929"/>
            <a:ext cx="11416494" cy="41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9207636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Demandes modifications rencontres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EA3C489-2BB4-4CE3-BA49-5A1458F07F1B}"/>
              </a:ext>
            </a:extLst>
          </p:cNvPr>
          <p:cNvGrpSpPr/>
          <p:nvPr/>
        </p:nvGrpSpPr>
        <p:grpSpPr>
          <a:xfrm>
            <a:off x="517389" y="1734194"/>
            <a:ext cx="10558024" cy="4285606"/>
            <a:chOff x="838200" y="1867544"/>
            <a:chExt cx="10558024" cy="428560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8E665F5-E4BA-44CC-BBC4-3FF84E8D7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867544"/>
              <a:ext cx="10496624" cy="1847206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70D4AFD-A2FE-4A51-A8A2-DF901704F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714750"/>
              <a:ext cx="10558024" cy="2438400"/>
            </a:xfrm>
            <a:prstGeom prst="rect">
              <a:avLst/>
            </a:prstGeom>
          </p:spPr>
        </p:pic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40DA0AA3-A17C-489D-BBC1-90028F641983}"/>
              </a:ext>
            </a:extLst>
          </p:cNvPr>
          <p:cNvSpPr txBox="1"/>
          <p:nvPr/>
        </p:nvSpPr>
        <p:spPr>
          <a:xfrm>
            <a:off x="600075" y="6143623"/>
            <a:ext cx="107537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Dans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cet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001F5F"/>
                </a:solidFill>
                <a:latin typeface="Arial MT"/>
                <a:cs typeface="Arial MT"/>
              </a:rPr>
              <a:t>onglet,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600" spc="-8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001F5F"/>
                </a:solidFill>
                <a:latin typeface="Arial MT"/>
                <a:cs typeface="Arial MT"/>
              </a:rPr>
              <a:t>pourrez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suivre</a:t>
            </a:r>
            <a:r>
              <a:rPr sz="1600" spc="-7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001F5F"/>
                </a:solidFill>
                <a:latin typeface="Arial MT"/>
                <a:cs typeface="Arial MT"/>
              </a:rPr>
              <a:t>vos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001F5F"/>
                </a:solidFill>
                <a:latin typeface="Arial MT"/>
                <a:cs typeface="Arial MT"/>
              </a:rPr>
              <a:t>demandes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fr-FR" sz="1600" spc="-100">
                <a:solidFill>
                  <a:srgbClr val="001F5F"/>
                </a:solidFill>
                <a:latin typeface="Arial MT"/>
                <a:cs typeface="Arial MT"/>
              </a:rPr>
              <a:t>modifications rencontres,  en cliquant sur actions vous pourrez donner votre avis</a:t>
            </a:r>
            <a:endParaRPr sz="1600">
              <a:latin typeface="Arial MT"/>
              <a:cs typeface="Arial MT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711CD79-F9BB-4E0A-B361-A2C99B38B047}"/>
              </a:ext>
            </a:extLst>
          </p:cNvPr>
          <p:cNvCxnSpPr/>
          <p:nvPr/>
        </p:nvCxnSpPr>
        <p:spPr>
          <a:xfrm flipV="1">
            <a:off x="7810500" y="5248275"/>
            <a:ext cx="1914525" cy="847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25DB046-4EB5-4602-AFE7-0FFDFF2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14" y="606203"/>
            <a:ext cx="8333222" cy="114796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0000"/>
                </a:solidFill>
              </a:rPr>
              <a:t>Navigation dans votre Tableau de bord</a:t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>Votre Structure / Club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2D155F-5885-496B-87F5-FD5985D99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21"/>
          <a:stretch/>
        </p:blipFill>
        <p:spPr>
          <a:xfrm>
            <a:off x="449411" y="2840477"/>
            <a:ext cx="9629219" cy="382029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51599EA-19D0-4761-87AA-46EFDD9971D8}"/>
              </a:ext>
            </a:extLst>
          </p:cNvPr>
          <p:cNvSpPr txBox="1"/>
          <p:nvPr/>
        </p:nvSpPr>
        <p:spPr>
          <a:xfrm>
            <a:off x="10434919" y="3236328"/>
            <a:ext cx="1532890" cy="198259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5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lang="fr-FR" sz="1600" spc="-135" dirty="0">
                <a:solidFill>
                  <a:srgbClr val="001F5F"/>
                </a:solidFill>
                <a:latin typeface="Arial MT"/>
                <a:cs typeface="Arial MT"/>
              </a:rPr>
              <a:t>n </a:t>
            </a:r>
            <a:r>
              <a:rPr lang="fr-FR" sz="1600" spc="-135" dirty="0" err="1">
                <a:solidFill>
                  <a:srgbClr val="001F5F"/>
                </a:solidFill>
                <a:latin typeface="Arial MT"/>
                <a:cs typeface="Arial MT"/>
              </a:rPr>
              <a:t>utiilisant</a:t>
            </a:r>
            <a:r>
              <a:rPr sz="16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b="1" spc="-110" dirty="0">
                <a:solidFill>
                  <a:srgbClr val="001F5F"/>
                </a:solidFill>
                <a:latin typeface="Arial"/>
                <a:cs typeface="Arial"/>
              </a:rPr>
              <a:t>action</a:t>
            </a:r>
            <a:r>
              <a:rPr lang="fr-FR" sz="16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fr-FR" sz="1400" spc="-110" dirty="0">
                <a:solidFill>
                  <a:srgbClr val="001F5F"/>
                </a:solidFill>
                <a:latin typeface="Arial"/>
                <a:cs typeface="Arial"/>
              </a:rPr>
              <a:t>(suivant vos droits)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6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 dirty="0" err="1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0" dirty="0" err="1">
                <a:solidFill>
                  <a:srgbClr val="001F5F"/>
                </a:solidFill>
                <a:latin typeface="Arial MT"/>
                <a:cs typeface="Arial MT"/>
              </a:rPr>
              <a:t>pourrez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 dirty="0" err="1">
                <a:solidFill>
                  <a:srgbClr val="001F5F"/>
                </a:solidFill>
                <a:latin typeface="Arial MT"/>
                <a:cs typeface="Arial MT"/>
              </a:rPr>
              <a:t>mettre</a:t>
            </a:r>
            <a:r>
              <a:rPr sz="16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 dirty="0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 dirty="0">
                <a:solidFill>
                  <a:srgbClr val="001F5F"/>
                </a:solidFill>
                <a:latin typeface="Arial MT"/>
                <a:cs typeface="Arial MT"/>
              </a:rPr>
              <a:t>jour</a:t>
            </a:r>
            <a:r>
              <a:rPr sz="16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0" dirty="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 dirty="0">
                <a:solidFill>
                  <a:srgbClr val="001F5F"/>
                </a:solidFill>
                <a:latin typeface="Arial MT"/>
                <a:cs typeface="Arial MT"/>
              </a:rPr>
              <a:t>fiche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 dirty="0" err="1">
                <a:solidFill>
                  <a:srgbClr val="001F5F"/>
                </a:solidFill>
                <a:latin typeface="Arial MT"/>
                <a:cs typeface="Arial MT"/>
              </a:rPr>
              <a:t>votre</a:t>
            </a:r>
            <a:r>
              <a:rPr sz="16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 dirty="0">
                <a:solidFill>
                  <a:srgbClr val="001F5F"/>
                </a:solidFill>
                <a:latin typeface="Arial MT"/>
                <a:cs typeface="Arial MT"/>
              </a:rPr>
              <a:t>club</a:t>
            </a:r>
            <a:r>
              <a:rPr sz="16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 dirty="0">
                <a:solidFill>
                  <a:srgbClr val="001F5F"/>
                </a:solidFill>
                <a:latin typeface="Arial MT"/>
                <a:cs typeface="Arial MT"/>
              </a:rPr>
              <a:t>(logo,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4" dirty="0" err="1">
                <a:solidFill>
                  <a:srgbClr val="001F5F"/>
                </a:solidFill>
                <a:latin typeface="Arial MT"/>
                <a:cs typeface="Arial MT"/>
              </a:rPr>
              <a:t>forme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 dirty="0">
                <a:solidFill>
                  <a:srgbClr val="001F5F"/>
                </a:solidFill>
                <a:latin typeface="Arial MT"/>
                <a:cs typeface="Arial MT"/>
              </a:rPr>
              <a:t>pratique,</a:t>
            </a:r>
            <a:r>
              <a:rPr sz="16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 dirty="0" err="1">
                <a:solidFill>
                  <a:srgbClr val="001F5F"/>
                </a:solidFill>
                <a:latin typeface="Arial MT"/>
                <a:cs typeface="Arial MT"/>
              </a:rPr>
              <a:t>adresse</a:t>
            </a:r>
            <a:r>
              <a:rPr sz="1600" spc="-120" dirty="0">
                <a:solidFill>
                  <a:srgbClr val="001F5F"/>
                </a:solidFill>
                <a:latin typeface="Arial MT"/>
                <a:cs typeface="Arial MT"/>
              </a:rPr>
              <a:t>…)</a:t>
            </a:r>
            <a:endParaRPr sz="1600" dirty="0">
              <a:latin typeface="Arial MT"/>
              <a:cs typeface="Arial MT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812AA97-2A93-4A7F-AC86-04DC6A8A8B0F}"/>
              </a:ext>
            </a:extLst>
          </p:cNvPr>
          <p:cNvCxnSpPr/>
          <p:nvPr/>
        </p:nvCxnSpPr>
        <p:spPr>
          <a:xfrm>
            <a:off x="9591675" y="3295650"/>
            <a:ext cx="742950" cy="4000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582BACD-46AF-165A-5BB8-4B7AE576A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96" y="1723340"/>
            <a:ext cx="9656447" cy="11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Licenciés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236086-3086-D72E-C557-9E71E02CB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57" y="1857273"/>
            <a:ext cx="11475686" cy="4395424"/>
          </a:xfrm>
          <a:prstGeom prst="rect">
            <a:avLst/>
          </a:prstGeom>
        </p:spPr>
      </p:pic>
      <p:sp>
        <p:nvSpPr>
          <p:cNvPr id="3" name="Signe Moins 2">
            <a:extLst>
              <a:ext uri="{FF2B5EF4-FFF2-40B4-BE49-F238E27FC236}">
                <a16:creationId xmlns:a16="http://schemas.microsoft.com/office/drawing/2014/main" id="{5AD3F67D-2BF6-E615-16AB-6069396BC3AF}"/>
              </a:ext>
            </a:extLst>
          </p:cNvPr>
          <p:cNvSpPr/>
          <p:nvPr/>
        </p:nvSpPr>
        <p:spPr>
          <a:xfrm>
            <a:off x="10302240" y="5953760"/>
            <a:ext cx="1158240" cy="9144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21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C3EBC4D-3D0B-4A8B-AAF6-4255B9E83AE7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Licenciés - suite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C472F3C-F320-44EA-B0C4-61315FD4E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57397" y="1768475"/>
            <a:ext cx="8569097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indent="-3111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08333"/>
              <a:buFont typeface="Wingdings"/>
              <a:buChar char=""/>
              <a:tabLst>
                <a:tab pos="382905" algn="l"/>
                <a:tab pos="383540" algn="l"/>
              </a:tabLst>
            </a:pPr>
            <a:r>
              <a:rPr lang="fr-FR" spc="-5" dirty="0"/>
              <a:t>Initier une licence</a:t>
            </a:r>
            <a:r>
              <a:rPr spc="-5" dirty="0"/>
              <a:t>:</a:t>
            </a:r>
            <a:r>
              <a:rPr spc="-25" dirty="0"/>
              <a:t> </a:t>
            </a:r>
            <a:r>
              <a:rPr spc="-5" dirty="0" err="1"/>
              <a:t>vous</a:t>
            </a:r>
            <a:r>
              <a:rPr spc="20" dirty="0"/>
              <a:t> </a:t>
            </a:r>
            <a:r>
              <a:rPr dirty="0" err="1"/>
              <a:t>permet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faire</a:t>
            </a:r>
            <a:r>
              <a:rPr dirty="0"/>
              <a:t> </a:t>
            </a:r>
            <a:r>
              <a:rPr spc="-10" dirty="0" err="1"/>
              <a:t>vos</a:t>
            </a:r>
            <a:r>
              <a:rPr spc="20" dirty="0"/>
              <a:t> </a:t>
            </a:r>
            <a:r>
              <a:rPr spc="-5" dirty="0" err="1"/>
              <a:t>demandes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15" dirty="0"/>
              <a:t> </a:t>
            </a:r>
            <a:r>
              <a:rPr spc="-5" dirty="0" err="1"/>
              <a:t>licences</a:t>
            </a:r>
            <a:r>
              <a:rPr spc="-15" dirty="0"/>
              <a:t> </a:t>
            </a:r>
            <a:r>
              <a:rPr spc="-5" dirty="0"/>
              <a:t>(affiliations,</a:t>
            </a:r>
            <a:r>
              <a:rPr spc="-20" dirty="0"/>
              <a:t> </a:t>
            </a:r>
            <a:r>
              <a:rPr lang="fr-FR" dirty="0"/>
              <a:t>r</a:t>
            </a:r>
            <a:r>
              <a:rPr dirty="0"/>
              <a:t>é-affiliations</a:t>
            </a:r>
            <a:r>
              <a:rPr spc="-25" dirty="0"/>
              <a:t> </a:t>
            </a:r>
            <a:r>
              <a:rPr dirty="0"/>
              <a:t>et</a:t>
            </a:r>
            <a:r>
              <a:rPr spc="10" dirty="0"/>
              <a:t> </a:t>
            </a:r>
            <a:r>
              <a:rPr dirty="0"/>
              <a:t>mutations)</a:t>
            </a:r>
            <a:endParaRPr lang="fr-FR" dirty="0"/>
          </a:p>
          <a:p>
            <a:pPr marL="59690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250" dirty="0"/>
          </a:p>
          <a:p>
            <a:pPr marL="38290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82905" algn="l"/>
                <a:tab pos="383540" algn="l"/>
              </a:tabLst>
            </a:pPr>
            <a:r>
              <a:rPr spc="-5" dirty="0" err="1"/>
              <a:t>Demande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15" dirty="0"/>
              <a:t> </a:t>
            </a:r>
            <a:r>
              <a:rPr spc="-5" dirty="0"/>
              <a:t>pratique</a:t>
            </a:r>
            <a:r>
              <a:rPr spc="-10" dirty="0"/>
              <a:t> </a:t>
            </a:r>
            <a:r>
              <a:rPr spc="-5" dirty="0"/>
              <a:t>dans</a:t>
            </a:r>
            <a:r>
              <a:rPr dirty="0"/>
              <a:t> </a:t>
            </a:r>
            <a:r>
              <a:rPr spc="-5" dirty="0"/>
              <a:t>deux</a:t>
            </a:r>
            <a:r>
              <a:rPr dirty="0"/>
              <a:t> </a:t>
            </a:r>
            <a:r>
              <a:rPr spc="-5" dirty="0"/>
              <a:t>clubs:</a:t>
            </a:r>
            <a:r>
              <a:rPr spc="5" dirty="0"/>
              <a:t> </a:t>
            </a:r>
            <a:r>
              <a:rPr spc="-5" dirty="0"/>
              <a:t>pour</a:t>
            </a:r>
            <a:r>
              <a:rPr spc="10" dirty="0"/>
              <a:t> </a:t>
            </a:r>
            <a:r>
              <a:rPr spc="-5" dirty="0"/>
              <a:t>demander</a:t>
            </a:r>
            <a:r>
              <a:rPr spc="-15" dirty="0"/>
              <a:t> </a:t>
            </a:r>
            <a:r>
              <a:rPr spc="-5" dirty="0"/>
              <a:t>«</a:t>
            </a:r>
            <a:r>
              <a:rPr spc="50" dirty="0"/>
              <a:t> </a:t>
            </a:r>
            <a:r>
              <a:rPr spc="-5" dirty="0" err="1"/>
              <a:t>une</a:t>
            </a:r>
            <a:r>
              <a:rPr spc="5" dirty="0"/>
              <a:t> </a:t>
            </a:r>
            <a:r>
              <a:rPr spc="-5" dirty="0"/>
              <a:t>double</a:t>
            </a:r>
            <a:r>
              <a:rPr spc="-20" dirty="0"/>
              <a:t> </a:t>
            </a:r>
            <a:r>
              <a:rPr spc="-5" dirty="0" err="1"/>
              <a:t>licence</a:t>
            </a:r>
            <a:r>
              <a:rPr spc="5" dirty="0"/>
              <a:t> </a:t>
            </a:r>
            <a:r>
              <a:rPr spc="-5" dirty="0"/>
              <a:t>»</a:t>
            </a:r>
          </a:p>
          <a:p>
            <a:pPr marL="59690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250" dirty="0"/>
          </a:p>
          <a:p>
            <a:pPr marL="38290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82905" algn="l"/>
                <a:tab pos="383540" algn="l"/>
              </a:tabLst>
            </a:pPr>
            <a:r>
              <a:rPr lang="fr-FR" spc="-5" dirty="0"/>
              <a:t>Demande</a:t>
            </a:r>
            <a:r>
              <a:rPr spc="-40" dirty="0"/>
              <a:t> </a:t>
            </a:r>
            <a:r>
              <a:rPr lang="fr-FR" spc="-40" dirty="0"/>
              <a:t>d</a:t>
            </a:r>
            <a:r>
              <a:rPr lang="fr-FR" dirty="0"/>
              <a:t>e</a:t>
            </a:r>
            <a:r>
              <a:rPr spc="5" dirty="0"/>
              <a:t> </a:t>
            </a:r>
            <a:r>
              <a:rPr spc="-5" dirty="0" err="1"/>
              <a:t>délégation</a:t>
            </a:r>
            <a:r>
              <a:rPr spc="-40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5" dirty="0" err="1"/>
              <a:t>qualités</a:t>
            </a:r>
            <a:r>
              <a:rPr spc="-5" dirty="0"/>
              <a:t>:</a:t>
            </a:r>
            <a:r>
              <a:rPr dirty="0"/>
              <a:t> pour</a:t>
            </a:r>
            <a:r>
              <a:rPr spc="-15" dirty="0"/>
              <a:t> </a:t>
            </a:r>
            <a:r>
              <a:rPr spc="-5" dirty="0" err="1"/>
              <a:t>qu’un</a:t>
            </a:r>
            <a:r>
              <a:rPr spc="-5" dirty="0"/>
              <a:t> </a:t>
            </a:r>
            <a:r>
              <a:rPr spc="-5" dirty="0" err="1"/>
              <a:t>dirigeant</a:t>
            </a:r>
            <a:r>
              <a:rPr spc="-20" dirty="0"/>
              <a:t> </a:t>
            </a:r>
            <a:r>
              <a:rPr spc="-5" dirty="0"/>
              <a:t>d’un </a:t>
            </a:r>
            <a:r>
              <a:rPr dirty="0" err="1"/>
              <a:t>autre</a:t>
            </a:r>
            <a:r>
              <a:rPr dirty="0"/>
              <a:t> </a:t>
            </a:r>
            <a:r>
              <a:rPr spc="-5" dirty="0"/>
              <a:t>club </a:t>
            </a:r>
            <a:r>
              <a:rPr spc="-5" dirty="0" err="1"/>
              <a:t>soit</a:t>
            </a:r>
            <a:r>
              <a:rPr spc="10" dirty="0"/>
              <a:t> </a:t>
            </a:r>
            <a:r>
              <a:rPr spc="-5" dirty="0" err="1"/>
              <a:t>dirigeant</a:t>
            </a:r>
            <a:r>
              <a:rPr spc="-20" dirty="0"/>
              <a:t> </a:t>
            </a:r>
            <a:r>
              <a:rPr dirty="0"/>
              <a:t>dans</a:t>
            </a:r>
            <a:r>
              <a:rPr spc="-5" dirty="0"/>
              <a:t> </a:t>
            </a:r>
            <a:r>
              <a:rPr dirty="0" err="1"/>
              <a:t>mon</a:t>
            </a:r>
            <a:r>
              <a:rPr spc="-5" dirty="0"/>
              <a:t> club</a:t>
            </a:r>
          </a:p>
          <a:p>
            <a:pPr marL="59690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250" dirty="0"/>
          </a:p>
          <a:p>
            <a:pPr marL="382905" marR="118110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82905" algn="l"/>
                <a:tab pos="383540" algn="l"/>
              </a:tabLst>
            </a:pPr>
            <a:r>
              <a:rPr spc="-5" dirty="0" err="1"/>
              <a:t>Déclarer</a:t>
            </a:r>
            <a:r>
              <a:rPr spc="-15" dirty="0"/>
              <a:t> </a:t>
            </a:r>
            <a:r>
              <a:rPr spc="-5" dirty="0"/>
              <a:t>les</a:t>
            </a:r>
            <a:r>
              <a:rPr spc="15" dirty="0"/>
              <a:t> </a:t>
            </a:r>
            <a:r>
              <a:rPr spc="-5" dirty="0"/>
              <a:t>engagements</a:t>
            </a:r>
            <a:r>
              <a:rPr spc="-10" dirty="0"/>
              <a:t> </a:t>
            </a:r>
            <a:r>
              <a:rPr spc="-5" dirty="0"/>
              <a:t>dans</a:t>
            </a:r>
            <a:r>
              <a:rPr spc="-10" dirty="0"/>
              <a:t> </a:t>
            </a:r>
            <a:r>
              <a:rPr spc="-5" dirty="0"/>
              <a:t>les</a:t>
            </a:r>
            <a:r>
              <a:rPr spc="25" dirty="0"/>
              <a:t> </a:t>
            </a:r>
            <a:r>
              <a:rPr spc="-5" dirty="0" err="1"/>
              <a:t>compétitions</a:t>
            </a:r>
            <a:r>
              <a:rPr spc="-5" dirty="0"/>
              <a:t>:</a:t>
            </a:r>
            <a:r>
              <a:rPr spc="-20" dirty="0"/>
              <a:t> </a:t>
            </a:r>
            <a:r>
              <a:rPr dirty="0" err="1"/>
              <a:t>afin</a:t>
            </a:r>
            <a:r>
              <a:rPr spc="10" dirty="0"/>
              <a:t> </a:t>
            </a:r>
            <a:r>
              <a:rPr lang="fr-FR" spc="-5" dirty="0"/>
              <a:t>d</a:t>
            </a:r>
            <a:r>
              <a:rPr lang="fr-FR" spc="15" dirty="0"/>
              <a:t>'</a:t>
            </a:r>
            <a:r>
              <a:rPr lang="fr-FR" spc="-5" dirty="0"/>
              <a:t>établir</a:t>
            </a:r>
            <a:r>
              <a:rPr spc="-5" dirty="0"/>
              <a:t> les</a:t>
            </a:r>
            <a:r>
              <a:rPr spc="15" dirty="0"/>
              <a:t> </a:t>
            </a:r>
            <a:r>
              <a:rPr spc="-5" dirty="0" err="1"/>
              <a:t>listes</a:t>
            </a:r>
            <a:r>
              <a:rPr spc="15" dirty="0"/>
              <a:t> </a:t>
            </a:r>
            <a:r>
              <a:rPr spc="-5" dirty="0"/>
              <a:t>pour</a:t>
            </a:r>
            <a:r>
              <a:rPr spc="15" dirty="0"/>
              <a:t> </a:t>
            </a:r>
            <a:r>
              <a:rPr spc="-5" dirty="0"/>
              <a:t>les</a:t>
            </a:r>
            <a:r>
              <a:rPr spc="15" dirty="0"/>
              <a:t> </a:t>
            </a:r>
            <a:r>
              <a:rPr spc="-5" dirty="0" err="1"/>
              <a:t>joueurs</a:t>
            </a:r>
            <a:r>
              <a:rPr spc="-15" dirty="0"/>
              <a:t> </a:t>
            </a:r>
            <a:r>
              <a:rPr spc="-10" dirty="0"/>
              <a:t>qui</a:t>
            </a:r>
            <a:r>
              <a:rPr spc="10" dirty="0"/>
              <a:t> </a:t>
            </a:r>
            <a:r>
              <a:rPr spc="-5" dirty="0" err="1"/>
              <a:t>évolue</a:t>
            </a:r>
            <a:r>
              <a:rPr spc="-5" dirty="0"/>
              <a:t> </a:t>
            </a:r>
            <a:r>
              <a:rPr spc="-300" dirty="0"/>
              <a:t> </a:t>
            </a:r>
            <a:r>
              <a:rPr spc="-5" dirty="0" err="1"/>
              <a:t>en</a:t>
            </a:r>
            <a:r>
              <a:rPr spc="-10" dirty="0"/>
              <a:t> </a:t>
            </a:r>
            <a:r>
              <a:rPr spc="-5" dirty="0" err="1"/>
              <a:t>nationale</a:t>
            </a:r>
            <a:endParaRPr spc="-5" dirty="0"/>
          </a:p>
          <a:p>
            <a:pPr marL="59690"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250" dirty="0"/>
          </a:p>
          <a:p>
            <a:pPr marL="71755">
              <a:lnSpc>
                <a:spcPct val="100000"/>
              </a:lnSpc>
              <a:buClr>
                <a:srgbClr val="000000"/>
              </a:buClr>
              <a:buSzPct val="108333"/>
              <a:tabLst>
                <a:tab pos="382905" algn="l"/>
                <a:tab pos="383540" algn="l"/>
              </a:tabLst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559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07864" y="-263044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Compétitions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318F244-174A-403C-9003-B67343D9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14" y="1514643"/>
            <a:ext cx="10716772" cy="3143082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D6E976F6-1F7A-465E-BD75-6E5ECF9AE022}"/>
              </a:ext>
            </a:extLst>
          </p:cNvPr>
          <p:cNvSpPr txBox="1"/>
          <p:nvPr/>
        </p:nvSpPr>
        <p:spPr>
          <a:xfrm>
            <a:off x="2124075" y="5081777"/>
            <a:ext cx="933031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400" spc="-100">
                <a:solidFill>
                  <a:srgbClr val="001F5F"/>
                </a:solidFill>
                <a:latin typeface="Arial MT"/>
                <a:cs typeface="Arial MT"/>
              </a:rPr>
              <a:t>L’onglet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001F5F"/>
                </a:solidFill>
                <a:latin typeface="Arial MT"/>
                <a:cs typeface="Arial MT"/>
              </a:rPr>
              <a:t>compétitions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permet</a:t>
            </a:r>
            <a:r>
              <a:rPr sz="1400" spc="-4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001F5F"/>
                </a:solidFill>
                <a:latin typeface="Arial MT"/>
                <a:cs typeface="Arial MT"/>
              </a:rPr>
              <a:t>visualiser</a:t>
            </a:r>
            <a:r>
              <a:rPr sz="1400" spc="-7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vos</a:t>
            </a:r>
            <a:r>
              <a:rPr sz="14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prochaines</a:t>
            </a:r>
            <a:r>
              <a:rPr sz="1400" spc="-7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001F5F"/>
                </a:solidFill>
                <a:latin typeface="Arial MT"/>
                <a:cs typeface="Arial MT"/>
              </a:rPr>
              <a:t>rencontres</a:t>
            </a:r>
            <a:r>
              <a:rPr sz="14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001F5F"/>
                </a:solidFill>
                <a:latin typeface="Arial MT"/>
                <a:cs typeface="Arial MT"/>
              </a:rPr>
              <a:t>officielle</a:t>
            </a:r>
            <a:r>
              <a:rPr sz="14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001F5F"/>
                </a:solidFill>
                <a:latin typeface="Arial MT"/>
                <a:cs typeface="Arial MT"/>
              </a:rPr>
              <a:t>(</a:t>
            </a:r>
            <a:r>
              <a:rPr sz="1400" spc="-4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grâce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4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petite</a:t>
            </a:r>
            <a:r>
              <a:rPr sz="14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001F5F"/>
                </a:solidFill>
                <a:latin typeface="Arial MT"/>
                <a:cs typeface="Arial MT"/>
              </a:rPr>
              <a:t>flèche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gauche</a:t>
            </a:r>
            <a:endParaRPr sz="1400">
              <a:latin typeface="Arial MT"/>
              <a:cs typeface="Arial MT"/>
            </a:endParaRPr>
          </a:p>
          <a:p>
            <a:pPr marL="323215">
              <a:lnSpc>
                <a:spcPct val="100000"/>
              </a:lnSpc>
            </a:pP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pourrez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001F5F"/>
                </a:solidFill>
                <a:latin typeface="Arial MT"/>
                <a:cs typeface="Arial MT"/>
              </a:rPr>
              <a:t>consulter</a:t>
            </a:r>
            <a:r>
              <a:rPr sz="1400" spc="-8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001F5F"/>
                </a:solidFill>
                <a:latin typeface="Arial MT"/>
                <a:cs typeface="Arial MT"/>
              </a:rPr>
              <a:t>désignations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et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l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adresse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du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001F5F"/>
                </a:solidFill>
                <a:latin typeface="Arial MT"/>
                <a:cs typeface="Arial MT"/>
              </a:rPr>
              <a:t>stade,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001F5F"/>
                </a:solidFill>
                <a:latin typeface="Arial MT"/>
                <a:cs typeface="Arial MT"/>
              </a:rPr>
              <a:t>ainsi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001F5F"/>
                </a:solidFill>
                <a:latin typeface="Arial MT"/>
                <a:cs typeface="Arial MT"/>
              </a:rPr>
              <a:t>nom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des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001F5F"/>
                </a:solidFill>
                <a:latin typeface="Arial MT"/>
                <a:cs typeface="Arial MT"/>
              </a:rPr>
              <a:t>joueurs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sous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l’effet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001F5F"/>
                </a:solidFill>
                <a:latin typeface="Arial MT"/>
                <a:cs typeface="Arial MT"/>
              </a:rPr>
              <a:t>d’un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001F5F"/>
                </a:solidFill>
                <a:latin typeface="Arial MT"/>
                <a:cs typeface="Arial MT"/>
              </a:rPr>
              <a:t>carton)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engage</a:t>
            </a:r>
            <a:r>
              <a:rPr sz="1400" spc="-185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14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dan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14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z="14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c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400" spc="-185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pé</a:t>
            </a:r>
            <a:r>
              <a:rPr sz="1400" spc="-70">
                <a:solidFill>
                  <a:srgbClr val="001F5F"/>
                </a:solidFill>
                <a:latin typeface="Arial MT"/>
                <a:cs typeface="Arial MT"/>
              </a:rPr>
              <a:t>titio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4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Vos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matchs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amicaux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001F5F"/>
                </a:solidFill>
                <a:latin typeface="Arial MT"/>
                <a:cs typeface="Arial MT"/>
              </a:rPr>
              <a:t>(</a:t>
            </a:r>
            <a:r>
              <a:rPr sz="14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001F5F"/>
                </a:solidFill>
                <a:latin typeface="Arial MT"/>
                <a:cs typeface="Arial MT"/>
              </a:rPr>
              <a:t>grâce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001F5F"/>
                </a:solidFill>
                <a:latin typeface="Arial MT"/>
                <a:cs typeface="Arial MT"/>
              </a:rPr>
              <a:t>à</a:t>
            </a:r>
            <a:r>
              <a:rPr sz="14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4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001F5F"/>
                </a:solidFill>
                <a:latin typeface="Arial MT"/>
                <a:cs typeface="Arial MT"/>
              </a:rPr>
              <a:t>touche</a:t>
            </a:r>
            <a:r>
              <a:rPr sz="14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b="1" spc="-110">
                <a:solidFill>
                  <a:srgbClr val="001F5F"/>
                </a:solidFill>
                <a:latin typeface="Arial"/>
                <a:cs typeface="Arial"/>
              </a:rPr>
              <a:t>action</a:t>
            </a:r>
            <a:r>
              <a:rPr sz="1400" b="1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4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001F5F"/>
                </a:solidFill>
                <a:latin typeface="Arial MT"/>
                <a:cs typeface="Arial MT"/>
              </a:rPr>
              <a:t>pouvez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001F5F"/>
                </a:solidFill>
                <a:latin typeface="Arial MT"/>
                <a:cs typeface="Arial MT"/>
              </a:rPr>
              <a:t>visualiser</a:t>
            </a:r>
            <a:r>
              <a:rPr sz="14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001F5F"/>
                </a:solidFill>
                <a:latin typeface="Arial MT"/>
                <a:cs typeface="Arial MT"/>
              </a:rPr>
              <a:t>la</a:t>
            </a:r>
            <a:r>
              <a:rPr sz="14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001F5F"/>
                </a:solidFill>
                <a:latin typeface="Arial MT"/>
                <a:cs typeface="Arial MT"/>
              </a:rPr>
              <a:t>rencontre)</a:t>
            </a:r>
            <a:endParaRPr sz="1400">
              <a:latin typeface="Arial MT"/>
              <a:cs typeface="Arial MT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8159A8A-F0DB-4DCC-BF03-261836E62122}"/>
              </a:ext>
            </a:extLst>
          </p:cNvPr>
          <p:cNvCxnSpPr/>
          <p:nvPr/>
        </p:nvCxnSpPr>
        <p:spPr>
          <a:xfrm flipH="1" flipV="1">
            <a:off x="1123950" y="4114800"/>
            <a:ext cx="1704975" cy="885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0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65014" y="0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Compétitions - suite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E3DE3F5-D798-4C16-9C81-825BF686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53" y="1315058"/>
            <a:ext cx="9665237" cy="52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2</a:t>
            </a:fld>
            <a:endParaRPr lang="fr-FR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" r="38636"/>
          <a:stretch/>
        </p:blipFill>
        <p:spPr/>
      </p:pic>
      <p:sp>
        <p:nvSpPr>
          <p:cNvPr id="8" name="ZoneTexte 7"/>
          <p:cNvSpPr txBox="1"/>
          <p:nvPr/>
        </p:nvSpPr>
        <p:spPr>
          <a:xfrm>
            <a:off x="517389" y="1757842"/>
            <a:ext cx="5375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Dématérialisation - Rapidité - Plateforme UNIQUE pour la FFR - la Ligue - les Clubs - les Licenciés</a:t>
            </a: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Clubs et Licenciés : plus responsables et plus autonomes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Mise à jour des infos personnelles + celles du club</a:t>
            </a: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Obligation d’avoir 1 adresse mail personnelle !!</a:t>
            </a: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r>
              <a:rPr lang="fr-FR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E60443-A781-4768-ABCE-5B1241865F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75" t="-228" r="6220" b="5030"/>
          <a:stretch/>
        </p:blipFill>
        <p:spPr>
          <a:xfrm>
            <a:off x="6867517" y="1373752"/>
            <a:ext cx="4243525" cy="5174124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7DB9E67C-BC66-407F-B5F1-056D7A72F8BC}"/>
              </a:ext>
            </a:extLst>
          </p:cNvPr>
          <p:cNvSpPr txBox="1">
            <a:spLocks/>
          </p:cNvSpPr>
          <p:nvPr/>
        </p:nvSpPr>
        <p:spPr>
          <a:xfrm>
            <a:off x="493773" y="256930"/>
            <a:ext cx="318306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FF0000"/>
                </a:solidFill>
              </a:rPr>
              <a:t>Ovale 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806" y="606203"/>
            <a:ext cx="3183062" cy="68845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0">
                <a:solidFill>
                  <a:srgbClr val="FF0000"/>
                </a:solidFill>
              </a:rPr>
              <a:t>Page d’accueil</a:t>
            </a:r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45964" y="187700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2"/>
                </a:solidFill>
              </a:rPr>
              <a:t>FDMD </a:t>
            </a:r>
            <a:r>
              <a:rPr lang="fr-FR" sz="1600" b="0" dirty="0">
                <a:solidFill>
                  <a:schemeClr val="bg2"/>
                </a:solidFill>
              </a:rPr>
              <a:t>(Feuille De Match Dématérialisée)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BAC34B-58D7-48A4-B38F-C9B1DB0D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4" y="1906762"/>
            <a:ext cx="11277091" cy="443688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6E847C4-DE91-41C0-8D36-65C6066C7C1A}"/>
              </a:ext>
            </a:extLst>
          </p:cNvPr>
          <p:cNvCxnSpPr/>
          <p:nvPr/>
        </p:nvCxnSpPr>
        <p:spPr>
          <a:xfrm flipV="1">
            <a:off x="5829300" y="4276725"/>
            <a:ext cx="4267200" cy="16192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9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45964" y="187700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FDMD - suite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D3EA15-21A7-413E-8CF0-8C5197A38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" y="1552574"/>
            <a:ext cx="10265379" cy="5117726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E5E61AE2-4B3E-41A4-A840-8BB33BC9F34E}"/>
              </a:ext>
            </a:extLst>
          </p:cNvPr>
          <p:cNvSpPr txBox="1"/>
          <p:nvPr/>
        </p:nvSpPr>
        <p:spPr>
          <a:xfrm>
            <a:off x="6343370" y="4399508"/>
            <a:ext cx="4400830" cy="50526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spc="-114">
                <a:solidFill>
                  <a:srgbClr val="001F5F"/>
                </a:solidFill>
                <a:latin typeface="Arial MT"/>
                <a:cs typeface="Arial MT"/>
              </a:rPr>
              <a:t>Permet d’aller sélectionner des joueurs / dirigeants dans vos affiliés et de les ajouter ou retirer de votre liste FDMD</a:t>
            </a:r>
            <a:endParaRPr sz="1600">
              <a:latin typeface="Arial MT"/>
              <a:cs typeface="Arial MT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3479021-ED43-4BC7-ABB2-5E7AC1B96265}"/>
              </a:ext>
            </a:extLst>
          </p:cNvPr>
          <p:cNvCxnSpPr/>
          <p:nvPr/>
        </p:nvCxnSpPr>
        <p:spPr>
          <a:xfrm>
            <a:off x="5780388" y="4111437"/>
            <a:ext cx="468012" cy="4224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60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70792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Documents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E2C0C33-1D4A-463E-95CB-37F75F63A782}"/>
              </a:ext>
            </a:extLst>
          </p:cNvPr>
          <p:cNvSpPr txBox="1"/>
          <p:nvPr/>
        </p:nvSpPr>
        <p:spPr>
          <a:xfrm>
            <a:off x="676276" y="6202571"/>
            <a:ext cx="107053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>
                <a:solidFill>
                  <a:srgbClr val="001F5F"/>
                </a:solidFill>
                <a:latin typeface="Arial MT"/>
                <a:cs typeface="Arial MT"/>
              </a:rPr>
              <a:t>Dans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00">
                <a:solidFill>
                  <a:srgbClr val="001F5F"/>
                </a:solidFill>
                <a:latin typeface="Arial MT"/>
                <a:cs typeface="Arial MT"/>
              </a:rPr>
              <a:t>cet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95">
                <a:solidFill>
                  <a:srgbClr val="001F5F"/>
                </a:solidFill>
                <a:latin typeface="Arial MT"/>
                <a:cs typeface="Arial MT"/>
              </a:rPr>
              <a:t>onglet,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pouvez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10">
                <a:solidFill>
                  <a:srgbClr val="001F5F"/>
                </a:solidFill>
                <a:latin typeface="Arial MT"/>
                <a:cs typeface="Arial MT"/>
              </a:rPr>
              <a:t>y</a:t>
            </a:r>
            <a:r>
              <a:rPr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95">
                <a:solidFill>
                  <a:srgbClr val="001F5F"/>
                </a:solidFill>
                <a:latin typeface="Arial MT"/>
                <a:cs typeface="Arial MT"/>
              </a:rPr>
              <a:t>ajouter</a:t>
            </a:r>
            <a:r>
              <a:rPr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00">
                <a:solidFill>
                  <a:srgbClr val="001F5F"/>
                </a:solidFill>
                <a:latin typeface="Arial MT"/>
                <a:cs typeface="Arial MT"/>
              </a:rPr>
              <a:t>les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documents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5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fr-FR" spc="-120">
                <a:solidFill>
                  <a:srgbClr val="001F5F"/>
                </a:solidFill>
                <a:latin typeface="Arial MT"/>
                <a:cs typeface="Arial MT"/>
              </a:rPr>
              <a:t>vous voulez</a:t>
            </a:r>
            <a:r>
              <a:rPr spc="-105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r>
              <a:rPr lang="fr-FR">
                <a:latin typeface="Arial MT"/>
                <a:cs typeface="Arial MT"/>
              </a:rPr>
              <a:t> </a:t>
            </a:r>
            <a:r>
              <a:rPr spc="-6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lang="fr-FR" spc="-60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pc="-110">
                <a:solidFill>
                  <a:srgbClr val="001F5F"/>
                </a:solidFill>
                <a:latin typeface="Arial MT"/>
                <a:cs typeface="Arial MT"/>
              </a:rPr>
              <a:t>s</a:t>
            </a:r>
            <a:r>
              <a:rPr spc="-8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appa</a:t>
            </a:r>
            <a:r>
              <a:rPr spc="-8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pc="-65">
                <a:solidFill>
                  <a:srgbClr val="001F5F"/>
                </a:solidFill>
                <a:latin typeface="Arial MT"/>
                <a:cs typeface="Arial MT"/>
              </a:rPr>
              <a:t>itr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on</a:t>
            </a:r>
            <a:r>
              <a:rPr spc="-6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su</a:t>
            </a:r>
            <a:r>
              <a:rPr spc="-75">
                <a:solidFill>
                  <a:srgbClr val="001F5F"/>
                </a:solidFill>
                <a:latin typeface="Arial MT"/>
                <a:cs typeface="Arial MT"/>
              </a:rPr>
              <a:t>r </a:t>
            </a:r>
            <a:r>
              <a:rPr spc="-55">
                <a:solidFill>
                  <a:srgbClr val="001F5F"/>
                </a:solidFill>
                <a:latin typeface="Arial MT"/>
                <a:cs typeface="Arial MT"/>
              </a:rPr>
              <a:t>l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pc="-60">
                <a:solidFill>
                  <a:srgbClr val="001F5F"/>
                </a:solidFill>
                <a:latin typeface="Arial MT"/>
                <a:cs typeface="Arial MT"/>
              </a:rPr>
              <a:t> f</a:t>
            </a:r>
            <a:r>
              <a:rPr spc="-85">
                <a:solidFill>
                  <a:srgbClr val="001F5F"/>
                </a:solidFill>
                <a:latin typeface="Arial MT"/>
                <a:cs typeface="Arial MT"/>
              </a:rPr>
              <a:t>ic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he</a:t>
            </a:r>
            <a:r>
              <a:rPr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114">
                <a:solidFill>
                  <a:srgbClr val="001F5F"/>
                </a:solidFill>
                <a:latin typeface="Arial MT"/>
                <a:cs typeface="Arial MT"/>
              </a:rPr>
              <a:t>v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pc="-75">
                <a:solidFill>
                  <a:srgbClr val="001F5F"/>
                </a:solidFill>
                <a:latin typeface="Arial MT"/>
                <a:cs typeface="Arial MT"/>
              </a:rPr>
              <a:t>tr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85">
                <a:solidFill>
                  <a:srgbClr val="001F5F"/>
                </a:solidFill>
                <a:latin typeface="Arial MT"/>
                <a:cs typeface="Arial MT"/>
              </a:rPr>
              <a:t>cl</a:t>
            </a:r>
            <a:r>
              <a:rPr spc="-120">
                <a:solidFill>
                  <a:srgbClr val="001F5F"/>
                </a:solidFill>
                <a:latin typeface="Arial MT"/>
                <a:cs typeface="Arial MT"/>
              </a:rPr>
              <a:t>ub</a:t>
            </a:r>
            <a:r>
              <a:rPr spc="-60">
                <a:solidFill>
                  <a:srgbClr val="001F5F"/>
                </a:solidFill>
                <a:latin typeface="Arial MT"/>
                <a:cs typeface="Arial MT"/>
              </a:rPr>
              <a:t>.</a:t>
            </a:r>
            <a:endParaRPr>
              <a:latin typeface="Arial MT"/>
              <a:cs typeface="Arial M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AB048D-7B20-4AF9-B0A7-448D26D3F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05" y="1490341"/>
            <a:ext cx="11087143" cy="4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Rapports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77CD9907-2FA2-42BE-ACCA-D31144FF13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1693925"/>
            <a:ext cx="10153650" cy="4564000"/>
          </a:xfrm>
          <a:prstGeom prst="rect">
            <a:avLst/>
          </a:prstGeom>
        </p:spPr>
      </p:pic>
      <p:sp>
        <p:nvSpPr>
          <p:cNvPr id="2" name="Signe Moins 1">
            <a:extLst>
              <a:ext uri="{FF2B5EF4-FFF2-40B4-BE49-F238E27FC236}">
                <a16:creationId xmlns:a16="http://schemas.microsoft.com/office/drawing/2014/main" id="{3B9E3EF5-975F-9DF1-E64A-610DED4C82F8}"/>
              </a:ext>
            </a:extLst>
          </p:cNvPr>
          <p:cNvSpPr/>
          <p:nvPr/>
        </p:nvSpPr>
        <p:spPr>
          <a:xfrm>
            <a:off x="1341120" y="3505200"/>
            <a:ext cx="833120" cy="45719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igne Moins 2">
            <a:extLst>
              <a:ext uri="{FF2B5EF4-FFF2-40B4-BE49-F238E27FC236}">
                <a16:creationId xmlns:a16="http://schemas.microsoft.com/office/drawing/2014/main" id="{18529D70-2DBF-828E-4507-2FE4C1F9708D}"/>
              </a:ext>
            </a:extLst>
          </p:cNvPr>
          <p:cNvSpPr/>
          <p:nvPr/>
        </p:nvSpPr>
        <p:spPr>
          <a:xfrm>
            <a:off x="1341120" y="4114800"/>
            <a:ext cx="751840" cy="45719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6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384039" y="-184830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Rapports - suite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321B9D0-37FC-40ED-A1AD-A1C1ECDACD7F}"/>
              </a:ext>
            </a:extLst>
          </p:cNvPr>
          <p:cNvGrpSpPr/>
          <p:nvPr/>
        </p:nvGrpSpPr>
        <p:grpSpPr>
          <a:xfrm>
            <a:off x="1692275" y="2647008"/>
            <a:ext cx="8337550" cy="3976913"/>
            <a:chOff x="1436969" y="2246651"/>
            <a:chExt cx="8997950" cy="4468474"/>
          </a:xfrm>
        </p:grpSpPr>
        <p:pic>
          <p:nvPicPr>
            <p:cNvPr id="11" name="object 4">
              <a:extLst>
                <a:ext uri="{FF2B5EF4-FFF2-40B4-BE49-F238E27FC236}">
                  <a16:creationId xmlns:a16="http://schemas.microsoft.com/office/drawing/2014/main" id="{A1BD034E-E71A-4239-BD0B-6AE1753AC2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970" y="5372100"/>
              <a:ext cx="8997949" cy="1343025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7E0E07B3-4B41-4C81-936C-E3144B12E5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969" y="2246651"/>
              <a:ext cx="8997950" cy="3564001"/>
            </a:xfrm>
            <a:prstGeom prst="rect">
              <a:avLst/>
            </a:prstGeom>
          </p:spPr>
        </p:pic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51E68116-D980-4B04-9854-22B3CC8BB3FA}"/>
              </a:ext>
            </a:extLst>
          </p:cNvPr>
          <p:cNvSpPr txBox="1"/>
          <p:nvPr/>
        </p:nvSpPr>
        <p:spPr>
          <a:xfrm>
            <a:off x="509447" y="1273094"/>
            <a:ext cx="11173105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35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001F5F"/>
                </a:solidFill>
                <a:latin typeface="Arial MT"/>
                <a:cs typeface="Arial MT"/>
              </a:rPr>
              <a:t>cliquant</a:t>
            </a:r>
            <a:r>
              <a:rPr sz="1600" spc="-7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6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0">
                <a:solidFill>
                  <a:srgbClr val="001F5F"/>
                </a:solidFill>
                <a:latin typeface="Arial MT"/>
                <a:cs typeface="Arial MT"/>
              </a:rPr>
              <a:t>le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rapport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z="16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souhaitez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001F5F"/>
                </a:solidFill>
                <a:latin typeface="Arial MT"/>
                <a:cs typeface="Arial MT"/>
              </a:rPr>
              <a:t>avoir,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bas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-5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votre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écran,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verrez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apparaitre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un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nouveau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«</a:t>
            </a:r>
            <a:r>
              <a:rPr sz="1600" spc="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formulaire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» </a:t>
            </a:r>
            <a:r>
              <a:rPr sz="1600" spc="-135">
                <a:solidFill>
                  <a:srgbClr val="001F5F"/>
                </a:solidFill>
                <a:latin typeface="Arial MT"/>
                <a:cs typeface="Arial MT"/>
              </a:rPr>
              <a:t>Une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85">
                <a:solidFill>
                  <a:srgbClr val="001F5F"/>
                </a:solidFill>
                <a:latin typeface="Arial MT"/>
                <a:cs typeface="Arial MT"/>
              </a:rPr>
              <a:t>fois</a:t>
            </a:r>
            <a:r>
              <a:rPr sz="1600" spc="-7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001F5F"/>
                </a:solidFill>
                <a:latin typeface="Arial MT"/>
                <a:cs typeface="Arial MT"/>
              </a:rPr>
              <a:t>complété,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cliquez</a:t>
            </a:r>
            <a:r>
              <a:rPr sz="1600" spc="-8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6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b="1" spc="-114">
                <a:solidFill>
                  <a:srgbClr val="001F5F"/>
                </a:solidFill>
                <a:latin typeface="Arial"/>
                <a:cs typeface="Arial"/>
              </a:rPr>
              <a:t>générer</a:t>
            </a:r>
            <a:r>
              <a:rPr sz="1600" b="1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9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b="1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10">
                <a:solidFill>
                  <a:srgbClr val="001F5F"/>
                </a:solidFill>
                <a:latin typeface="Arial"/>
                <a:cs typeface="Arial"/>
              </a:rPr>
              <a:t>rapport</a:t>
            </a:r>
            <a:endParaRPr lang="fr-FR" sz="1600" b="1" spc="-110">
              <a:solidFill>
                <a:srgbClr val="001F5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694814" algn="l"/>
              </a:tabLst>
            </a:pPr>
            <a:r>
              <a:rPr sz="1600" u="sng" spc="-1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R</a:t>
            </a:r>
            <a:r>
              <a:rPr sz="1600" u="sng" spc="-1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é</a:t>
            </a:r>
            <a:r>
              <a:rPr sz="1600" u="sng" spc="-10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cursi</a:t>
            </a:r>
            <a:r>
              <a:rPr sz="1600" u="sng" spc="-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f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: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85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tt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ou</a:t>
            </a:r>
            <a:r>
              <a:rPr sz="1600" spc="-5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600">
                <a:solidFill>
                  <a:srgbClr val="001F5F"/>
                </a:solidFill>
                <a:latin typeface="Arial MT"/>
                <a:cs typeface="Arial MT"/>
              </a:rPr>
              <a:t>	</a:t>
            </a:r>
            <a:endParaRPr lang="fr-FR" sz="1600">
              <a:solidFill>
                <a:srgbClr val="001F5F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694814" algn="l"/>
              </a:tabLst>
            </a:pPr>
            <a:r>
              <a:rPr lang="fr-FR" sz="1600" u="sng" spc="-9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Structure</a:t>
            </a:r>
            <a:r>
              <a:rPr sz="1600" u="sng" spc="-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MT"/>
                <a:cs typeface="Arial MT"/>
              </a:rPr>
              <a:t>: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code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001F5F"/>
                </a:solidFill>
                <a:latin typeface="Arial MT"/>
                <a:cs typeface="Arial MT"/>
              </a:rPr>
              <a:t>F</a:t>
            </a:r>
            <a:r>
              <a:rPr sz="1600" spc="-140">
                <a:solidFill>
                  <a:srgbClr val="001F5F"/>
                </a:solidFill>
                <a:latin typeface="Arial MT"/>
                <a:cs typeface="Arial MT"/>
              </a:rPr>
              <a:t>F</a:t>
            </a:r>
            <a:r>
              <a:rPr sz="1600" spc="-155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vo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r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club</a:t>
            </a:r>
            <a:endParaRPr sz="1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2616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336414" y="-420083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Rapports - ter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12" name="object 4">
            <a:extLst>
              <a:ext uri="{FF2B5EF4-FFF2-40B4-BE49-F238E27FC236}">
                <a16:creationId xmlns:a16="http://schemas.microsoft.com/office/drawing/2014/main" id="{44832CE0-B1D2-4394-A5C5-46C929C64BA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687" y="1372526"/>
            <a:ext cx="10666626" cy="1808823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EB9A82C-58E2-433D-ADC7-C5889096C7E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687" y="4296372"/>
            <a:ext cx="10982325" cy="167640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82E4FAE4-D9B5-4DD6-A9F9-3572D2A773D8}"/>
              </a:ext>
            </a:extLst>
          </p:cNvPr>
          <p:cNvSpPr txBox="1"/>
          <p:nvPr/>
        </p:nvSpPr>
        <p:spPr>
          <a:xfrm>
            <a:off x="6556046" y="5972772"/>
            <a:ext cx="518896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5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001F5F"/>
                </a:solidFill>
                <a:latin typeface="Arial MT"/>
                <a:cs typeface="Arial MT"/>
              </a:rPr>
              <a:t>cliquant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6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b="1" spc="-105">
                <a:solidFill>
                  <a:srgbClr val="001F5F"/>
                </a:solidFill>
                <a:latin typeface="Arial"/>
                <a:cs typeface="Arial"/>
              </a:rPr>
              <a:t>télécharger,</a:t>
            </a:r>
            <a:r>
              <a:rPr sz="1600" b="1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20">
                <a:solidFill>
                  <a:srgbClr val="001F5F"/>
                </a:solidFill>
                <a:latin typeface="Arial MT"/>
                <a:cs typeface="Arial MT"/>
              </a:rPr>
              <a:t>vous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001F5F"/>
                </a:solidFill>
                <a:latin typeface="Arial MT"/>
                <a:cs typeface="Arial MT"/>
              </a:rPr>
              <a:t>aurez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001F5F"/>
                </a:solidFill>
                <a:latin typeface="Arial MT"/>
                <a:cs typeface="Arial MT"/>
              </a:rPr>
              <a:t>accès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001F5F"/>
                </a:solidFill>
                <a:latin typeface="Arial MT"/>
                <a:cs typeface="Arial MT"/>
              </a:rPr>
              <a:t>au</a:t>
            </a:r>
            <a:r>
              <a:rPr sz="1600" spc="-6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001F5F"/>
                </a:solidFill>
                <a:latin typeface="Arial MT"/>
                <a:cs typeface="Arial MT"/>
              </a:rPr>
              <a:t>rapport</a:t>
            </a:r>
            <a:r>
              <a:rPr sz="1600" spc="-6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001F5F"/>
                </a:solidFill>
                <a:latin typeface="Arial MT"/>
                <a:cs typeface="Arial MT"/>
              </a:rPr>
              <a:t>généré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6EA2570-7EC4-4A85-B47D-6E74B4D8C809}"/>
              </a:ext>
            </a:extLst>
          </p:cNvPr>
          <p:cNvSpPr txBox="1"/>
          <p:nvPr/>
        </p:nvSpPr>
        <p:spPr>
          <a:xfrm>
            <a:off x="3003221" y="3356588"/>
            <a:ext cx="518896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5">
                <a:solidFill>
                  <a:srgbClr val="001F5F"/>
                </a:solidFill>
                <a:latin typeface="Arial MT"/>
                <a:cs typeface="Arial MT"/>
              </a:rPr>
              <a:t>En</a:t>
            </a:r>
            <a:r>
              <a:rPr sz="1600" spc="-7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001F5F"/>
                </a:solidFill>
                <a:latin typeface="Arial MT"/>
                <a:cs typeface="Arial MT"/>
              </a:rPr>
              <a:t>cliquant</a:t>
            </a:r>
            <a:r>
              <a:rPr sz="1600" spc="-8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001F5F"/>
                </a:solidFill>
                <a:latin typeface="Arial MT"/>
                <a:cs typeface="Arial MT"/>
              </a:rPr>
              <a:t>sur</a:t>
            </a:r>
            <a:r>
              <a:rPr sz="1600" spc="-5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fr-FR" sz="1600" b="1" spc="-105">
                <a:solidFill>
                  <a:srgbClr val="001F5F"/>
                </a:solidFill>
                <a:latin typeface="Arial"/>
                <a:cs typeface="Arial"/>
              </a:rPr>
              <a:t>ici</a:t>
            </a:r>
            <a:r>
              <a:rPr sz="1600" b="1" spc="-105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600" b="1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fr-FR" sz="1600" spc="-120">
                <a:solidFill>
                  <a:srgbClr val="001F5F"/>
                </a:solidFill>
                <a:latin typeface="Arial MT"/>
                <a:cs typeface="Arial"/>
              </a:rPr>
              <a:t>vous serez redirigé vers le listing de vos précédents rapports déjà exécutés afin de télécharger le rapport </a:t>
            </a:r>
            <a:endParaRPr sz="1600">
              <a:latin typeface="Arial MT"/>
              <a:cs typeface="Arial MT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07CEDE1-FC9D-4D00-8CFA-5A16167B93DF}"/>
              </a:ext>
            </a:extLst>
          </p:cNvPr>
          <p:cNvCxnSpPr/>
          <p:nvPr/>
        </p:nvCxnSpPr>
        <p:spPr>
          <a:xfrm flipH="1" flipV="1">
            <a:off x="3933825" y="2724150"/>
            <a:ext cx="419100" cy="604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4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488814" y="393554"/>
            <a:ext cx="7342622" cy="7082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Décisions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CFF173-B692-4222-8A13-B43754537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02" y="1247775"/>
            <a:ext cx="9075996" cy="52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1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259937" y="825622"/>
            <a:ext cx="9443357" cy="168259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0">
                <a:solidFill>
                  <a:schemeClr val="bg2"/>
                </a:solidFill>
              </a:rPr>
              <a:t>La FFR a mis en place un site avec un ensemble de fiches pratiques sur la gestion des membres et des pratiquants , des structures, des compétitions.</a:t>
            </a:r>
          </a:p>
          <a:p>
            <a:endParaRPr lang="fr-FR" sz="3200" b="0">
              <a:solidFill>
                <a:schemeClr val="bg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30C35401-9150-445B-A608-DA23150C14DD}"/>
              </a:ext>
            </a:extLst>
          </p:cNvPr>
          <p:cNvSpPr txBox="1"/>
          <p:nvPr/>
        </p:nvSpPr>
        <p:spPr>
          <a:xfrm>
            <a:off x="2828935" y="2290759"/>
            <a:ext cx="450402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4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cc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è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s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à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sng" spc="-1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O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v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a</a:t>
            </a:r>
            <a:r>
              <a:rPr sz="1600" u="sng" spc="-4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l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-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4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Lancer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une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sng" spc="-13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demande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5"/>
              </a:rPr>
              <a:t>d'affiliation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Renouveler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une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spc="-13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demande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6"/>
              </a:rPr>
              <a:t>d'affiliation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G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e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sti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n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de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spc="-1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m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u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t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a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tio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n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7"/>
              </a:rPr>
              <a:t>s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4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A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ff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il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ia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t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io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n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de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personne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s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u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c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o</a:t>
            </a:r>
            <a:r>
              <a:rPr sz="1600" u="sng" spc="-9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ntra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t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profe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ssio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n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8"/>
              </a:rPr>
              <a:t>ne</a:t>
            </a:r>
            <a:r>
              <a:rPr sz="1600" spc="-50">
                <a:solidFill>
                  <a:srgbClr val="3C4593"/>
                </a:solidFill>
                <a:latin typeface="Arial MT"/>
                <a:cs typeface="Arial MT"/>
                <a:hlinkClick r:id="rId8"/>
              </a:rPr>
              <a:t>l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Autorisation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de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jouer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dans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un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second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9"/>
              </a:rPr>
              <a:t>club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Délé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gue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r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de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qua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li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t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é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à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une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a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u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tr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str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u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ct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u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0"/>
              </a:rPr>
              <a:t>re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G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e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sti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n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de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sz="1600" u="sng" spc="-14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P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a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ss</a:t>
            </a:r>
            <a:r>
              <a:rPr sz="1600" u="sng" spc="-4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'</a:t>
            </a:r>
            <a:r>
              <a:rPr sz="1600" u="sng" spc="-14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Ru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g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b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1"/>
              </a:rPr>
              <a:t>y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4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Co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n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s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u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lt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e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r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l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s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o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ld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e</a:t>
            </a:r>
            <a:r>
              <a:rPr sz="1600" u="sng" spc="-6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de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so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n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sz="1600" u="sng" spc="-114" err="1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c</a:t>
            </a:r>
            <a:r>
              <a:rPr sz="1600" u="sng" spc="-120" err="1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o</a:t>
            </a:r>
            <a:r>
              <a:rPr sz="1600" u="sng" spc="-185" err="1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m</a:t>
            </a:r>
            <a:r>
              <a:rPr sz="1600" u="sng" spc="-125" err="1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p</a:t>
            </a:r>
            <a:r>
              <a:rPr sz="1600" u="sng" spc="-60" err="1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t</a:t>
            </a:r>
            <a:r>
              <a:rPr sz="1600" u="sng" spc="-125" err="1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e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p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2"/>
              </a:rPr>
              <a:t>ersonne</a:t>
            </a:r>
            <a:r>
              <a:rPr sz="1600" spc="-50">
                <a:solidFill>
                  <a:srgbClr val="3C4593"/>
                </a:solidFill>
                <a:latin typeface="Arial MT"/>
                <a:cs typeface="Arial MT"/>
                <a:hlinkClick r:id="rId12"/>
              </a:rPr>
              <a:t>l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C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r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ée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r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un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événe</a:t>
            </a:r>
            <a:r>
              <a:rPr sz="1600" u="sng" spc="-1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m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en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t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en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l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i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en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ave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c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une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s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é</a:t>
            </a:r>
            <a:r>
              <a:rPr sz="1600" u="sng" spc="-9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3"/>
              </a:rPr>
              <a:t>lection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Assemblées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Générales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: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désignation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de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pouvoirs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4"/>
              </a:rPr>
              <a:t>dématérialisés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Gérer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les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droits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de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sa</a:t>
            </a:r>
            <a:r>
              <a:rPr sz="1600" u="sng" spc="-6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 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5"/>
              </a:rPr>
              <a:t>structure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G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é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o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c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o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de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r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une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a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6"/>
              </a:rPr>
              <a:t>dresse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C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r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ée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r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une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sé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lec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t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7"/>
              </a:rPr>
              <a:t>ion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M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od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ifier 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le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sz="1600" u="sng" spc="-1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m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e</a:t>
            </a:r>
            <a:r>
              <a:rPr sz="1600" u="sng" spc="-1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m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b</a:t>
            </a: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re</a:t>
            </a:r>
            <a:r>
              <a:rPr sz="1600" u="sng" spc="-11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s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d</a:t>
            </a:r>
            <a:r>
              <a:rPr sz="1600" u="sng" spc="-5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'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u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ne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c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ommissi</a:t>
            </a:r>
            <a:r>
              <a:rPr sz="1600" u="sng" spc="-12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8"/>
              </a:rPr>
              <a:t>on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C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on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sult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e</a:t>
            </a:r>
            <a:r>
              <a:rPr sz="1600" u="sng" spc="-7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r</a:t>
            </a:r>
            <a:r>
              <a:rPr sz="1600" u="sng" spc="-9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5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l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sold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e</a:t>
            </a:r>
            <a:r>
              <a:rPr sz="1600" u="sng" spc="-6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du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c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o</a:t>
            </a:r>
            <a:r>
              <a:rPr sz="1600" u="sng" spc="-1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m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p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t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e</a:t>
            </a:r>
            <a:r>
              <a:rPr sz="1600" u="sng" spc="-6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de</a:t>
            </a:r>
            <a:r>
              <a:rPr sz="1600" u="sng" spc="-6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114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s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a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 </a:t>
            </a:r>
            <a:r>
              <a:rPr sz="1600" u="sng" spc="-9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struct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u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r</a:t>
            </a:r>
            <a:r>
              <a:rPr sz="1600" u="sng" spc="-12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19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323215" indent="-311150">
              <a:lnSpc>
                <a:spcPct val="100000"/>
              </a:lnSpc>
              <a:buClr>
                <a:srgbClr val="000000"/>
              </a:buClr>
              <a:buSzPct val="108333"/>
              <a:buFont typeface="Wingdings"/>
              <a:buChar char=""/>
              <a:tabLst>
                <a:tab pos="323215" algn="l"/>
                <a:tab pos="323850" algn="l"/>
              </a:tabLst>
            </a:pPr>
            <a:r>
              <a:rPr sz="1600" u="sng" spc="-10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Visualiser les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sz="1600" u="sng" spc="-8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officiels</a:t>
            </a:r>
            <a:r>
              <a:rPr sz="1600" u="sng" spc="-8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d'une</a:t>
            </a:r>
            <a:r>
              <a:rPr sz="1600" u="sng" spc="-70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 </a:t>
            </a:r>
            <a:r>
              <a:rPr sz="1600" u="sng" spc="-105">
                <a:solidFill>
                  <a:srgbClr val="3C4593"/>
                </a:solidFill>
                <a:uFill>
                  <a:solidFill>
                    <a:srgbClr val="3C4593"/>
                  </a:solidFill>
                </a:uFill>
                <a:latin typeface="Arial MT"/>
                <a:cs typeface="Arial MT"/>
                <a:hlinkClick r:id="rId20"/>
              </a:rPr>
              <a:t>rencontre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AC689C2A-25D9-464A-81EE-22BB66185CAE}"/>
              </a:ext>
            </a:extLst>
          </p:cNvPr>
          <p:cNvGrpSpPr/>
          <p:nvPr/>
        </p:nvGrpSpPr>
        <p:grpSpPr>
          <a:xfrm>
            <a:off x="7332955" y="2453978"/>
            <a:ext cx="3808521" cy="2462488"/>
            <a:chOff x="4885944" y="2182367"/>
            <a:chExt cx="3089275" cy="2162810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988476CE-A835-410A-8AB2-7B7F0D869C7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5944" y="2182367"/>
              <a:ext cx="3089148" cy="216255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6364B364-BF4A-4CFF-AC7A-252AC7F267CC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85145" y="2520459"/>
              <a:ext cx="2537357" cy="1612099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93BACA0-481B-481F-8539-C023183D1B6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88104" y="1666917"/>
            <a:ext cx="915034" cy="5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4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2459657" y="987043"/>
            <a:ext cx="7272686" cy="206909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>
                <a:solidFill>
                  <a:schemeClr val="bg2"/>
                </a:solidFill>
              </a:rPr>
              <a:t>FIN</a:t>
            </a:r>
          </a:p>
          <a:p>
            <a:pPr algn="ctr"/>
            <a:r>
              <a:rPr lang="fr-FR" sz="4800">
                <a:solidFill>
                  <a:schemeClr val="bg2"/>
                </a:solidFill>
              </a:rPr>
              <a:t>A VOUS DE JOUER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81" y="5788241"/>
            <a:ext cx="2772644" cy="719091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07C20602-2BB0-4B30-B1BF-A8775CDFC9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9037" y="3336771"/>
            <a:ext cx="21939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976" y="1717290"/>
            <a:ext cx="4853573" cy="1616252"/>
          </a:xfrm>
        </p:spPr>
        <p:txBody>
          <a:bodyPr rtlCol="0">
            <a:noAutofit/>
          </a:bodyPr>
          <a:lstStyle/>
          <a:p>
            <a:pPr rtl="0"/>
            <a:r>
              <a:rPr lang="fr-FR">
                <a:solidFill>
                  <a:schemeClr val="tx1">
                    <a:lumMod val="90000"/>
                    <a:lumOff val="10000"/>
                  </a:schemeClr>
                </a:solidFill>
              </a:rPr>
              <a:t>Merci de votre écoute</a:t>
            </a:r>
            <a:endParaRPr lang="fr-FR" b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2928" y="3524459"/>
            <a:ext cx="4073671" cy="288000"/>
          </a:xfrm>
        </p:spPr>
        <p:txBody>
          <a:bodyPr rtlCol="0"/>
          <a:lstStyle/>
          <a:p>
            <a:pPr rtl="0"/>
            <a:r>
              <a:rPr lang="fr-FR">
                <a:solidFill>
                  <a:schemeClr val="bg2"/>
                </a:solidFill>
              </a:rPr>
              <a:t>Hortense de Saint Salvy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2929" y="3876784"/>
            <a:ext cx="3445782" cy="288000"/>
          </a:xfrm>
        </p:spPr>
        <p:txBody>
          <a:bodyPr rtlCol="0"/>
          <a:lstStyle/>
          <a:p>
            <a:pPr rtl="0"/>
            <a:r>
              <a:rPr lang="fr-FR">
                <a:solidFill>
                  <a:schemeClr val="bg2"/>
                </a:solidFill>
              </a:rPr>
              <a:t>02 38 49 38 80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54769"/>
            <a:ext cx="3445783" cy="289070"/>
          </a:xfrm>
        </p:spPr>
        <p:txBody>
          <a:bodyPr rtlCol="0"/>
          <a:lstStyle/>
          <a:p>
            <a:pPr rtl="0"/>
            <a:r>
              <a:rPr lang="fr-FR">
                <a:solidFill>
                  <a:schemeClr val="bg2"/>
                </a:solidFill>
              </a:rPr>
              <a:t>secretariat@rugbycentre.org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2928" y="4632290"/>
            <a:ext cx="3445782" cy="288000"/>
          </a:xfrm>
        </p:spPr>
        <p:txBody>
          <a:bodyPr rtlCol="0"/>
          <a:lstStyle/>
          <a:p>
            <a:r>
              <a:rPr lang="fr-FR">
                <a:solidFill>
                  <a:schemeClr val="bg2"/>
                </a:solidFill>
                <a:hlinkClick r:id="rId3"/>
              </a:rPr>
              <a:t>https://liguecentrevaldeloire.ffr.fr</a:t>
            </a:r>
            <a:endParaRPr lang="fr-FR">
              <a:solidFill>
                <a:schemeClr val="bg2"/>
              </a:solidFill>
            </a:endParaRPr>
          </a:p>
          <a:p>
            <a:endParaRPr lang="fr-FR">
              <a:solidFill>
                <a:schemeClr val="bg2"/>
              </a:solidFill>
            </a:endParaRPr>
          </a:p>
          <a:p>
            <a:endParaRPr lang="fr-FR">
              <a:solidFill>
                <a:schemeClr val="bg2"/>
              </a:solidFill>
            </a:endParaRPr>
          </a:p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21279"/>
          <a:stretch>
            <a:fillRect/>
          </a:stretch>
        </p:blipFill>
        <p:spPr/>
      </p:pic>
      <p:sp>
        <p:nvSpPr>
          <p:cNvPr id="12" name="Hexagone 17" descr="Hexagone de couleur foncée unie au milieu d’une accentuation d’image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713038" y="2338114"/>
            <a:ext cx="2412998" cy="2080172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3"/>
          <a:stretch/>
        </p:blipFill>
        <p:spPr>
          <a:xfrm>
            <a:off x="3283042" y="2708719"/>
            <a:ext cx="1272990" cy="13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2447" y="197224"/>
            <a:ext cx="824753" cy="690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3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FF0000"/>
                </a:solidFill>
              </a:rPr>
              <a:t>Prérequis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7389" y="2274838"/>
            <a:ext cx="1131654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Chaque licencié doit, préalablement à toutes actions être titulaire d’une adresse mail personnelle</a:t>
            </a: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Chaque structure a un administrateur = son président (un seul par structure à inscrire sur l’organigramme Ovale).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Pour désigner un Président sur Ovale, la demande doit être formulée auprès de la Direction des Affaires Juridiques et de la Conformité : </a:t>
            </a:r>
            <a:r>
              <a:rPr lang="fr-FR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dajc@ffr.fr</a:t>
            </a:r>
            <a:r>
              <a:rPr lang="fr-FR">
                <a:solidFill>
                  <a:schemeClr val="bg2"/>
                </a:solidFill>
              </a:rPr>
              <a:t> avec le PV de l’AG</a:t>
            </a:r>
            <a:r>
              <a:rPr lang="fr-FR" dirty="0">
                <a:solidFill>
                  <a:schemeClr val="bg2"/>
                </a:solidFill>
              </a:rPr>
              <a:t> (signature du Président sortant + nouveau élu)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>
                <a:solidFill>
                  <a:schemeClr val="bg2"/>
                </a:solidFill>
              </a:rPr>
              <a:t>Pour pouvoir gérer une structure, il faut posséder des Droits.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3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2447" y="197224"/>
            <a:ext cx="824753" cy="690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4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478367" y="539823"/>
            <a:ext cx="7342622" cy="76379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FF0000"/>
                </a:solidFill>
              </a:rPr>
              <a:t>GESTION DES DROITS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8889" y="1549433"/>
            <a:ext cx="11316545" cy="48782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>
                <a:solidFill>
                  <a:schemeClr val="bg2"/>
                </a:solidFill>
              </a:rPr>
              <a:t>Délégation de droits </a:t>
            </a:r>
            <a:r>
              <a:rPr lang="fr-FR">
                <a:solidFill>
                  <a:schemeClr val="bg2"/>
                </a:solidFill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Seul le Président (G_PRES) dispose de la capacité à affecter des droits aux personnes de son choix. Il peut déléguer à 3 autres personnes la gestion des droits (G_USR).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Pour les autres droits pas de limitation de nombre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u="sng">
                <a:solidFill>
                  <a:schemeClr val="bg2"/>
                </a:solidFill>
              </a:rPr>
              <a:t>Les Droits Clubs </a:t>
            </a:r>
            <a:r>
              <a:rPr lang="fr-FR">
                <a:solidFill>
                  <a:schemeClr val="bg2"/>
                </a:solidFill>
              </a:rPr>
              <a:t>: 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 9  pour les clubs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0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>
                <a:solidFill>
                  <a:schemeClr val="bg2"/>
                </a:solidFill>
              </a:rPr>
              <a:t>22 pour les ligues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Pour affecter des droits, il faut d’abord créer une commission</a:t>
            </a:r>
            <a:endParaRPr lang="fr-FR" dirty="0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90A98C5E-6ECA-48CE-8BC3-DE5789D66CF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126" y="3778575"/>
            <a:ext cx="10999697" cy="365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4FE01F-3155-4AEC-A392-90C8D1F7C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97" y="4708132"/>
            <a:ext cx="11754273" cy="4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18" y="3025933"/>
            <a:ext cx="5567082" cy="3832067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1062447" y="197224"/>
            <a:ext cx="824753" cy="690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5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323571" y="296284"/>
            <a:ext cx="7762875" cy="83899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FF0000"/>
                </a:solidFill>
              </a:rPr>
              <a:t>LEXIQUE GESTION DES DROITS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57B3A0-EDD2-4025-8582-579D0CA6A5AD}"/>
              </a:ext>
            </a:extLst>
          </p:cNvPr>
          <p:cNvSpPr txBox="1"/>
          <p:nvPr/>
        </p:nvSpPr>
        <p:spPr>
          <a:xfrm>
            <a:off x="508090" y="1463751"/>
            <a:ext cx="10971598" cy="50658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Les rôles sont répartis entre les acteurs du club (plusieurs acteurs peuvent avoir le même rôle).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Les différents rôles dans les Clubs: </a:t>
            </a:r>
            <a:endParaRPr lang="fr-FR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G_PRES </a:t>
            </a:r>
            <a:r>
              <a:rPr lang="fr-FR"/>
              <a:t>: le président - tous les pouvoirs</a:t>
            </a:r>
            <a:endParaRPr lang="fr-FR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G_USR </a:t>
            </a:r>
            <a:r>
              <a:rPr lang="fr-FR"/>
              <a:t>: droit déléguer par le président à 3 autres personnes max – même droits que le président SAUF 		l’accès à </a:t>
            </a:r>
            <a:r>
              <a:rPr lang="fr-FR" dirty="0"/>
              <a:t>l’onglet</a:t>
            </a:r>
            <a:r>
              <a:rPr lang="fr-FR"/>
              <a:t> AG dans la fiche signalétique de la structure</a:t>
            </a:r>
            <a:endParaRPr lang="fr-FR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G_ADMIN </a:t>
            </a:r>
            <a:r>
              <a:rPr lang="fr-FR"/>
              <a:t>: administre les informations de sa structure (commissions, fiche signalétique…)</a:t>
            </a: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G_LEC </a:t>
            </a:r>
            <a:r>
              <a:rPr lang="fr-FR"/>
              <a:t>: droit de lecture sans pouvoir de modifier quoique ce soit </a:t>
            </a: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G_AFF </a:t>
            </a:r>
            <a:r>
              <a:rPr lang="fr-FR"/>
              <a:t>: gère les demandes d’affiliations et ré-affiliations</a:t>
            </a: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G_TUT </a:t>
            </a:r>
            <a:r>
              <a:rPr lang="fr-FR"/>
              <a:t>: gère les demandes de jouer dans 2 clubs</a:t>
            </a: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G_MUT </a:t>
            </a:r>
            <a:r>
              <a:rPr lang="fr-FR"/>
              <a:t>: gère les mutations (accord, refus,…)</a:t>
            </a: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G_PASS </a:t>
            </a:r>
            <a:r>
              <a:rPr lang="fr-FR"/>
              <a:t>: déclarer les évènements </a:t>
            </a:r>
            <a:r>
              <a:rPr lang="fr-FR" err="1"/>
              <a:t>Pass</a:t>
            </a:r>
            <a:r>
              <a:rPr lang="fr-FR"/>
              <a:t> Rugby</a:t>
            </a:r>
          </a:p>
          <a:p>
            <a:pPr>
              <a:lnSpc>
                <a:spcPct val="150000"/>
              </a:lnSpc>
            </a:pPr>
            <a:r>
              <a:rPr lang="fr-FR"/>
              <a:t>	</a:t>
            </a:r>
            <a:r>
              <a:rPr lang="fr-FR" b="1"/>
              <a:t>G_FDM </a:t>
            </a:r>
            <a:r>
              <a:rPr lang="fr-FR"/>
              <a:t>: gère la FDMD et les déclarations d’accident sur Ovale</a:t>
            </a:r>
          </a:p>
        </p:txBody>
      </p:sp>
    </p:spTree>
    <p:extLst>
      <p:ext uri="{BB962C8B-B14F-4D97-AF65-F5344CB8AC3E}">
        <p14:creationId xmlns:p14="http://schemas.microsoft.com/office/powerpoint/2010/main" val="119617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18" y="3025933"/>
            <a:ext cx="5567082" cy="3832067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1062447" y="197224"/>
            <a:ext cx="824753" cy="690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6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 txBox="1">
            <a:spLocks/>
          </p:cNvSpPr>
          <p:nvPr/>
        </p:nvSpPr>
        <p:spPr>
          <a:xfrm>
            <a:off x="221907" y="166269"/>
            <a:ext cx="7342622" cy="838993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FF0000"/>
                </a:solidFill>
              </a:rPr>
              <a:t>CREATION D’UNE COMMISSION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1907" y="2296838"/>
            <a:ext cx="533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>
              <a:solidFill>
                <a:schemeClr val="bg2"/>
              </a:solidFill>
            </a:endParaRP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6959B5-FC7D-4FBD-A3CE-64F34161B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641" y="1331678"/>
            <a:ext cx="6266274" cy="53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2447" y="197224"/>
            <a:ext cx="824753" cy="690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7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B3C4BBA3-E247-B590-A52E-B6745FB80625}"/>
              </a:ext>
            </a:extLst>
          </p:cNvPr>
          <p:cNvGrpSpPr/>
          <p:nvPr/>
        </p:nvGrpSpPr>
        <p:grpSpPr>
          <a:xfrm>
            <a:off x="394192" y="1188739"/>
            <a:ext cx="8963168" cy="4960514"/>
            <a:chOff x="359922" y="1432662"/>
            <a:chExt cx="8963168" cy="496051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B63028C-77D2-C85D-7E9F-0EA7764A7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87"/>
            <a:stretch/>
          </p:blipFill>
          <p:spPr>
            <a:xfrm>
              <a:off x="359922" y="1432662"/>
              <a:ext cx="8896405" cy="427811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AA0AE2B-C9DA-449B-AEE9-C53104C76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50" t="80771" r="2449" b="7481"/>
            <a:stretch/>
          </p:blipFill>
          <p:spPr>
            <a:xfrm>
              <a:off x="428625" y="5736785"/>
              <a:ext cx="8761672" cy="656391"/>
            </a:xfrm>
            <a:prstGeom prst="rect">
              <a:avLst/>
            </a:prstGeom>
          </p:spPr>
        </p:pic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7228D63-10C4-4EAF-A946-0FCAFEEA9B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54525" y="1818254"/>
              <a:ext cx="668565" cy="10768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ED0DC8A-62DF-43A1-A2CB-98CAF95F81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2637" y="1967911"/>
              <a:ext cx="1360453" cy="158099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6BAEC98-4D48-4487-B354-481D3DB41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2890" y="6001992"/>
              <a:ext cx="398343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C201EC38-BEAE-425E-947E-BC45BDEF3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014" y="4473213"/>
              <a:ext cx="6750076" cy="65639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61348ED2-D3FB-46BE-93B6-F8D342DF5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2902" y="5345602"/>
              <a:ext cx="1850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CB8D19B4-BEB2-48E1-B6FC-058A3F55B3A5}"/>
              </a:ext>
            </a:extLst>
          </p:cNvPr>
          <p:cNvSpPr txBox="1"/>
          <p:nvPr/>
        </p:nvSpPr>
        <p:spPr>
          <a:xfrm>
            <a:off x="9357360" y="1360672"/>
            <a:ext cx="2834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Page d’accueil d’un licencié ayant des droits sur une structure, permet d’accéder aux onglets de gestion (en fonction de vos droits)</a:t>
            </a:r>
          </a:p>
          <a:p>
            <a:endParaRPr lang="fr-FR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Accès à sa fiche perso: cliquez sur votre 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Accès à la fiche du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/>
          </a:p>
          <a:p>
            <a:endParaRPr lang="fr-FR" sz="1400"/>
          </a:p>
          <a:p>
            <a:endParaRPr lang="fr-FR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Flashcode = accès à sa carte de membre sur le téléphone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Accès rapide onglets FFR</a:t>
            </a:r>
          </a:p>
          <a:p>
            <a:endParaRPr lang="fr-FR" sz="1400"/>
          </a:p>
          <a:p>
            <a:endParaRPr lang="fr-FR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Accès à sa demande d’affiliation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EE2A15C-22E2-4804-A8FD-2B4E717F7F5B}"/>
              </a:ext>
            </a:extLst>
          </p:cNvPr>
          <p:cNvGrpSpPr/>
          <p:nvPr/>
        </p:nvGrpSpPr>
        <p:grpSpPr>
          <a:xfrm>
            <a:off x="428625" y="464823"/>
            <a:ext cx="8666011" cy="584775"/>
            <a:chOff x="577048" y="381717"/>
            <a:chExt cx="8666011" cy="584775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5E9289D-5D4E-4B2C-A7D7-62C1C4CF9524}"/>
                </a:ext>
              </a:extLst>
            </p:cNvPr>
            <p:cNvSpPr txBox="1"/>
            <p:nvPr/>
          </p:nvSpPr>
          <p:spPr>
            <a:xfrm>
              <a:off x="577048" y="381717"/>
              <a:ext cx="8666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>
                  <a:solidFill>
                    <a:srgbClr val="FF0000"/>
                  </a:solidFill>
                  <a:latin typeface="+mj-lt"/>
                </a:rPr>
                <a:t>PAGE D’ACCUEIL OVAL-E / TABLEAU DE BORD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1298D5D-2096-45C9-B9EF-95434B73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5380" y="493045"/>
              <a:ext cx="449591" cy="379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03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2447" y="197224"/>
            <a:ext cx="824753" cy="690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7276" y="6365314"/>
            <a:ext cx="740227" cy="365125"/>
          </a:xfrm>
        </p:spPr>
        <p:txBody>
          <a:bodyPr rtlCol="0"/>
          <a:lstStyle/>
          <a:p>
            <a:pPr algn="l" rtl="0"/>
            <a:fld id="{8699F50C-BE38-4BD0-BA84-9B090E1F2B9B}" type="slidenum">
              <a:rPr lang="fr-FR" smtClean="0"/>
              <a:pPr algn="l" rtl="0"/>
              <a:t>8</a:t>
            </a:fld>
            <a:endParaRPr lang="fr-FR"/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D9D89C26-BE7E-4CA4-95D9-09D78857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26" y="269131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fr-FR">
                <a:solidFill>
                  <a:srgbClr val="FF0000"/>
                </a:solidFill>
              </a:rPr>
              <a:t>Navigation dans votre Tableau de bord</a:t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>Gestion des Licenciés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54F37D-05FE-4006-B658-6D4766FA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47" y="1399327"/>
            <a:ext cx="601748" cy="5077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1AC3AC-4600-4313-A483-C4662A7A3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883" y="188260"/>
            <a:ext cx="1609483" cy="4145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555729-C28B-490F-86B7-1F10E463F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19" y="1898174"/>
            <a:ext cx="11093147" cy="44582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E0ED4A-4BF0-0492-8EA4-132DBC028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9" y="2063235"/>
            <a:ext cx="8741944" cy="412814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8E26125-3E06-C8A5-608E-239BEEE77591}"/>
              </a:ext>
            </a:extLst>
          </p:cNvPr>
          <p:cNvCxnSpPr/>
          <p:nvPr/>
        </p:nvCxnSpPr>
        <p:spPr>
          <a:xfrm flipH="1">
            <a:off x="8194089" y="4572000"/>
            <a:ext cx="1367161" cy="116297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2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ECCC321E-FB94-4E3D-8389-F53B6DAEA59B}"/>
              </a:ext>
            </a:extLst>
          </p:cNvPr>
          <p:cNvSpPr txBox="1">
            <a:spLocks/>
          </p:cNvSpPr>
          <p:nvPr/>
        </p:nvSpPr>
        <p:spPr>
          <a:xfrm>
            <a:off x="517389" y="36560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2"/>
                </a:solidFill>
              </a:rPr>
              <a:t>Affiliations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02B3DC-250E-42C5-8892-F0ADB016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9" y="187700"/>
            <a:ext cx="1613648" cy="4185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3C52BE-214D-4DD3-9DCD-7818BBEC1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89"/>
          <a:stretch/>
        </p:blipFill>
        <p:spPr>
          <a:xfrm>
            <a:off x="485151" y="3521413"/>
            <a:ext cx="9244779" cy="1796311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6B782CF2-A17A-43F1-BDAA-3FD2BE9043CB}"/>
              </a:ext>
            </a:extLst>
          </p:cNvPr>
          <p:cNvSpPr txBox="1"/>
          <p:nvPr/>
        </p:nvSpPr>
        <p:spPr>
          <a:xfrm>
            <a:off x="10067279" y="2717752"/>
            <a:ext cx="163957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>
                <a:latin typeface="Arial MT"/>
                <a:cs typeface="Arial MT"/>
              </a:rPr>
              <a:t>L’onglet LICENCES vous permet de suivre les demandes d’affiliations</a:t>
            </a:r>
          </a:p>
          <a:p>
            <a:pPr>
              <a:lnSpc>
                <a:spcPct val="100000"/>
              </a:lnSpc>
            </a:pPr>
            <a:endParaRPr lang="fr-FR"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lang="fr-FR"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lang="fr-FR"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lang="fr-FR" sz="1400">
                <a:latin typeface="Arial MT"/>
                <a:cs typeface="Arial MT"/>
              </a:rPr>
              <a:t>Ici vous pouvez sélectionner : en cours, non transmise, qualifié, complément demandé, refusée</a:t>
            </a:r>
          </a:p>
          <a:p>
            <a:pPr>
              <a:lnSpc>
                <a:spcPct val="100000"/>
              </a:lnSpc>
            </a:pPr>
            <a:endParaRPr lang="fr-FR"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lang="fr-FR"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34EFEBE-29A4-4DC1-B0B1-BA3135E635B5}"/>
              </a:ext>
            </a:extLst>
          </p:cNvPr>
          <p:cNvCxnSpPr/>
          <p:nvPr/>
        </p:nvCxnSpPr>
        <p:spPr>
          <a:xfrm>
            <a:off x="8149701" y="6161103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9BA1DCE-C377-4CA9-B5FC-D75C0A759E7B}"/>
              </a:ext>
            </a:extLst>
          </p:cNvPr>
          <p:cNvCxnSpPr/>
          <p:nvPr/>
        </p:nvCxnSpPr>
        <p:spPr>
          <a:xfrm flipH="1">
            <a:off x="8549196" y="4447713"/>
            <a:ext cx="1402118" cy="639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DFF0FBD-F709-CCC5-AA2B-4F801CE32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22" y="2305846"/>
            <a:ext cx="9435988" cy="12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71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000E2A"/>
      </a:dk1>
      <a:lt1>
        <a:srgbClr val="FFFFFF"/>
      </a:lt1>
      <a:dk2>
        <a:srgbClr val="F2F2F2"/>
      </a:dk2>
      <a:lt2>
        <a:srgbClr val="000E2A"/>
      </a:lt2>
      <a:accent1>
        <a:srgbClr val="B8D3FE"/>
      </a:accent1>
      <a:accent2>
        <a:srgbClr val="00194C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37_TF89027928" id="{2023990E-4B7E-4F44-9DDE-45333278AE10}" vid="{F3EC25D9-9943-4B6F-AF2F-F8ECA74437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c12907-fe85-4bc1-a8ca-3138b54f8d4a" xsi:nil="true"/>
    <lcf76f155ced4ddcb4097134ff3c332f xmlns="a5263707-70c0-409a-93fa-b849813c8c6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E7CAE35664C99844627058C8F36" ma:contentTypeVersion="18" ma:contentTypeDescription="Crée un document." ma:contentTypeScope="" ma:versionID="6da9e70ddb110244f14f29ef9dcc4ab0">
  <xsd:schema xmlns:xsd="http://www.w3.org/2001/XMLSchema" xmlns:xs="http://www.w3.org/2001/XMLSchema" xmlns:p="http://schemas.microsoft.com/office/2006/metadata/properties" xmlns:ns2="a5263707-70c0-409a-93fa-b849813c8c6f" xmlns:ns3="0ec12907-fe85-4bc1-a8ca-3138b54f8d4a" targetNamespace="http://schemas.microsoft.com/office/2006/metadata/properties" ma:root="true" ma:fieldsID="ac97717d9d71bc2b7355da35ff1cc58a" ns2:_="" ns3:_="">
    <xsd:import namespace="a5263707-70c0-409a-93fa-b849813c8c6f"/>
    <xsd:import namespace="0ec12907-fe85-4bc1-a8ca-3138b54f8d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63707-70c0-409a-93fa-b849813c8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67241ec-d07b-4509-baf8-4b8bb1ef3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12907-fe85-4bc1-a8ca-3138b54f8d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6f1b03-7331-45fb-9f92-8afc81b62f17}" ma:internalName="TaxCatchAll" ma:showField="CatchAllData" ma:web="0ec12907-fe85-4bc1-a8ca-3138b54f8d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52F39-9C9A-4FED-A007-B5539A7CDC46}">
  <ds:schemaRefs>
    <ds:schemaRef ds:uri="http://purl.org/dc/terms/"/>
    <ds:schemaRef ds:uri="http://schemas.microsoft.com/office/2006/metadata/properties"/>
    <ds:schemaRef ds:uri="http://purl.org/dc/dcmitype/"/>
    <ds:schemaRef ds:uri="0ec12907-fe85-4bc1-a8ca-3138b54f8d4a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a5263707-70c0-409a-93fa-b849813c8c6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7A76D8-8F18-4C21-A6E2-247E842CC4C9}">
  <ds:schemaRefs>
    <ds:schemaRef ds:uri="0ec12907-fe85-4bc1-a8ca-3138b54f8d4a"/>
    <ds:schemaRef ds:uri="a5263707-70c0-409a-93fa-b849813c8c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B9BA28-FA18-492C-A9A8-465E0E5EF9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foncée</Template>
  <TotalTime>0</TotalTime>
  <Words>1039</Words>
  <Application>Microsoft Office PowerPoint</Application>
  <PresentationFormat>Grand écran</PresentationFormat>
  <Paragraphs>160</Paragraphs>
  <Slides>29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Arial MT</vt:lpstr>
      <vt:lpstr>Calibri</vt:lpstr>
      <vt:lpstr>Times New Roman</vt:lpstr>
      <vt:lpstr>Wingdings</vt:lpstr>
      <vt:lpstr>Thème Office</vt:lpstr>
      <vt:lpstr>FORMATION OVAL@ et navigation compétitions FFR</vt:lpstr>
      <vt:lpstr>Page d’accueil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Navigation dans votre Tableau de bord Gestion des Licenciés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Navigation dans votre Tableau de bord Votre Structure / Club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OVALE</dc:title>
  <dc:creator/>
  <cp:revision>1</cp:revision>
  <dcterms:created xsi:type="dcterms:W3CDTF">2019-07-01T09:18:34Z</dcterms:created>
  <dcterms:modified xsi:type="dcterms:W3CDTF">2024-10-17T14:09:46Z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2018-08-01T18:19:24.2566460Z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0x010100B126EE7CAE35664C99844627058C8F36</vt:lpwstr>
  </property>
  <property fmtid="{D5CDD505-2E9C-101B-9397-08002B2CF9AE}" pid="11" name="MediaServiceImageTags">
    <vt:lpwstr/>
  </property>
</Properties>
</file>